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 id="2147483776" r:id="rId3"/>
  </p:sldMasterIdLst>
  <p:notesMasterIdLst>
    <p:notesMasterId r:id="rId38"/>
  </p:notesMasterIdLst>
  <p:handoutMasterIdLst>
    <p:handoutMasterId r:id="rId39"/>
  </p:handoutMasterIdLst>
  <p:sldIdLst>
    <p:sldId id="256" r:id="rId4"/>
    <p:sldId id="445" r:id="rId5"/>
    <p:sldId id="446" r:id="rId6"/>
    <p:sldId id="447" r:id="rId7"/>
    <p:sldId id="448" r:id="rId8"/>
    <p:sldId id="449" r:id="rId9"/>
    <p:sldId id="257" r:id="rId10"/>
    <p:sldId id="258" r:id="rId11"/>
    <p:sldId id="395" r:id="rId12"/>
    <p:sldId id="394" r:id="rId13"/>
    <p:sldId id="396" r:id="rId14"/>
    <p:sldId id="399" r:id="rId15"/>
    <p:sldId id="266" r:id="rId16"/>
    <p:sldId id="400" r:id="rId17"/>
    <p:sldId id="419" r:id="rId18"/>
    <p:sldId id="420" r:id="rId19"/>
    <p:sldId id="415" r:id="rId20"/>
    <p:sldId id="421" r:id="rId21"/>
    <p:sldId id="422" r:id="rId22"/>
    <p:sldId id="423" r:id="rId23"/>
    <p:sldId id="424" r:id="rId24"/>
    <p:sldId id="425" r:id="rId25"/>
    <p:sldId id="451" r:id="rId26"/>
    <p:sldId id="452" r:id="rId27"/>
    <p:sldId id="430" r:id="rId28"/>
    <p:sldId id="450" r:id="rId29"/>
    <p:sldId id="438" r:id="rId30"/>
    <p:sldId id="439" r:id="rId31"/>
    <p:sldId id="440" r:id="rId32"/>
    <p:sldId id="441" r:id="rId33"/>
    <p:sldId id="444" r:id="rId34"/>
    <p:sldId id="432" r:id="rId35"/>
    <p:sldId id="433" r:id="rId36"/>
    <p:sldId id="389" r:id="rId37"/>
  </p:sldIdLst>
  <p:sldSz cx="9144000" cy="6858000" type="screen4x3"/>
  <p:notesSz cx="6761163" cy="9942513"/>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6600"/>
    <a:srgbClr val="FFFF00"/>
    <a:srgbClr val="ECECB2"/>
    <a:srgbClr val="FF5050"/>
    <a:srgbClr val="0000FF"/>
    <a:srgbClr val="0066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4660"/>
  </p:normalViewPr>
  <p:slideViewPr>
    <p:cSldViewPr>
      <p:cViewPr varScale="1">
        <p:scale>
          <a:sx n="110" d="100"/>
          <a:sy n="110" d="100"/>
        </p:scale>
        <p:origin x="1650"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42" name="Rectangle 2"/>
          <p:cNvSpPr>
            <a:spLocks noGrp="1" noChangeArrowheads="1"/>
          </p:cNvSpPr>
          <p:nvPr>
            <p:ph type="hdr" sz="quarter"/>
          </p:nvPr>
        </p:nvSpPr>
        <p:spPr bwMode="auto">
          <a:xfrm>
            <a:off x="0" y="0"/>
            <a:ext cx="2929837" cy="49712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ea typeface="宋体" pitchFamily="2" charset="-122"/>
              </a:defRPr>
            </a:lvl1pPr>
          </a:lstStyle>
          <a:p>
            <a:pPr>
              <a:defRPr/>
            </a:pPr>
            <a:endParaRPr lang="zh-CN" altLang="en-US"/>
          </a:p>
        </p:txBody>
      </p:sp>
      <p:sp>
        <p:nvSpPr>
          <p:cNvPr id="266243" name="Rectangle 3"/>
          <p:cNvSpPr>
            <a:spLocks noGrp="1" noChangeArrowheads="1"/>
          </p:cNvSpPr>
          <p:nvPr>
            <p:ph type="dt" sz="quarter" idx="1"/>
          </p:nvPr>
        </p:nvSpPr>
        <p:spPr bwMode="auto">
          <a:xfrm>
            <a:off x="3829761" y="0"/>
            <a:ext cx="2929837" cy="49712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ea typeface="宋体" pitchFamily="2" charset="-122"/>
              </a:defRPr>
            </a:lvl1pPr>
          </a:lstStyle>
          <a:p>
            <a:pPr>
              <a:defRPr/>
            </a:pPr>
            <a:fld id="{F8D32B8B-7536-4608-B5F1-0DC3FC8CB5B8}" type="datetimeFigureOut">
              <a:rPr lang="zh-CN" altLang="en-US"/>
              <a:pPr>
                <a:defRPr/>
              </a:pPr>
              <a:t>2013/9/4</a:t>
            </a:fld>
            <a:endParaRPr lang="en-US" altLang="zh-CN"/>
          </a:p>
        </p:txBody>
      </p:sp>
      <p:sp>
        <p:nvSpPr>
          <p:cNvPr id="266244" name="Rectangle 4"/>
          <p:cNvSpPr>
            <a:spLocks noGrp="1" noChangeArrowheads="1"/>
          </p:cNvSpPr>
          <p:nvPr>
            <p:ph type="ftr" sz="quarter" idx="2"/>
          </p:nvPr>
        </p:nvSpPr>
        <p:spPr bwMode="auto">
          <a:xfrm>
            <a:off x="0" y="9443662"/>
            <a:ext cx="2929837" cy="49712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ea typeface="宋体" pitchFamily="2" charset="-122"/>
              </a:defRPr>
            </a:lvl1pPr>
          </a:lstStyle>
          <a:p>
            <a:pPr>
              <a:defRPr/>
            </a:pPr>
            <a:endParaRPr lang="en-US" altLang="zh-CN"/>
          </a:p>
        </p:txBody>
      </p:sp>
      <p:sp>
        <p:nvSpPr>
          <p:cNvPr id="266245" name="Rectangle 5"/>
          <p:cNvSpPr>
            <a:spLocks noGrp="1" noChangeArrowheads="1"/>
          </p:cNvSpPr>
          <p:nvPr>
            <p:ph type="sldNum" sz="quarter" idx="3"/>
          </p:nvPr>
        </p:nvSpPr>
        <p:spPr bwMode="auto">
          <a:xfrm>
            <a:off x="3829761" y="9443662"/>
            <a:ext cx="2929837" cy="49712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185994BC-5964-4C35-A106-082A3F435EDE}" type="slidenum">
              <a:rPr lang="zh-CN" altLang="en-US"/>
              <a:pPr/>
              <a:t>‹#›</a:t>
            </a:fld>
            <a:endParaRPr lang="en-US" altLang="zh-CN"/>
          </a:p>
        </p:txBody>
      </p:sp>
    </p:spTree>
    <p:extLst>
      <p:ext uri="{BB962C8B-B14F-4D97-AF65-F5344CB8AC3E}">
        <p14:creationId xmlns:p14="http://schemas.microsoft.com/office/powerpoint/2010/main" val="3129666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7126"/>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29761" y="0"/>
            <a:ext cx="2929837" cy="497126"/>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9F7BA851-9223-4E77-84FF-4E0A4AD854F1}" type="datetimeFigureOut">
              <a:rPr lang="zh-CN" altLang="en-US"/>
              <a:pPr>
                <a:defRPr/>
              </a:pPr>
              <a:t>2013/9/4</a:t>
            </a:fld>
            <a:endParaRPr lang="zh-CN" altLang="en-US"/>
          </a:p>
        </p:txBody>
      </p:sp>
      <p:sp>
        <p:nvSpPr>
          <p:cNvPr id="4" name="幻灯片图像占位符 3"/>
          <p:cNvSpPr>
            <a:spLocks noGrp="1" noRot="1" noChangeAspect="1"/>
          </p:cNvSpPr>
          <p:nvPr>
            <p:ph type="sldImg" idx="2"/>
          </p:nvPr>
        </p:nvSpPr>
        <p:spPr>
          <a:xfrm>
            <a:off x="896938" y="746125"/>
            <a:ext cx="4967287" cy="372745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6117" y="4722694"/>
            <a:ext cx="5408930" cy="4474131"/>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443662"/>
            <a:ext cx="2929837" cy="497126"/>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29761" y="9443662"/>
            <a:ext cx="2929837" cy="497126"/>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E1C8FC0A-6F4B-431D-8B67-33838F6938BB}" type="slidenum">
              <a:rPr lang="zh-CN" altLang="en-US"/>
              <a:pPr/>
              <a:t>‹#›</a:t>
            </a:fld>
            <a:endParaRPr lang="zh-CN" altLang="en-US"/>
          </a:p>
        </p:txBody>
      </p:sp>
    </p:spTree>
    <p:extLst>
      <p:ext uri="{BB962C8B-B14F-4D97-AF65-F5344CB8AC3E}">
        <p14:creationId xmlns:p14="http://schemas.microsoft.com/office/powerpoint/2010/main" val="20724057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AAE9BF1-094A-44B0-8938-87C5124B48FA}"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07765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AAE9BF1-094A-44B0-8938-87C5124B48FA}"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78989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1411542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0" y="0"/>
            <a:ext cx="1285875"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userDrawn="1"/>
        </p:nvSpPr>
        <p:spPr>
          <a:xfrm>
            <a:off x="0" y="714375"/>
            <a:ext cx="9144000" cy="1285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extLst>
      <p:ext uri="{BB962C8B-B14F-4D97-AF65-F5344CB8AC3E}">
        <p14:creationId xmlns:p14="http://schemas.microsoft.com/office/powerpoint/2010/main" val="2129095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p:cNvSpPr/>
          <p:nvPr userDrawn="1"/>
        </p:nvSpPr>
        <p:spPr>
          <a:xfrm>
            <a:off x="0" y="714375"/>
            <a:ext cx="9144000" cy="1285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userDrawn="1"/>
        </p:nvSpPr>
        <p:spPr>
          <a:xfrm>
            <a:off x="0" y="0"/>
            <a:ext cx="1285875"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7"/>
          <p:cNvSpPr txBox="1">
            <a:spLocks noChangeArrowheads="1"/>
          </p:cNvSpPr>
          <p:nvPr userDrawn="1"/>
        </p:nvSpPr>
        <p:spPr bwMode="auto">
          <a:xfrm>
            <a:off x="6929438" y="6357938"/>
            <a:ext cx="17859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837DA159-436A-4582-8849-86373276A7B2}" type="slidenum">
              <a:rPr lang="zh-CN" altLang="en-US" sz="1400" b="1">
                <a:solidFill>
                  <a:srgbClr val="953735"/>
                </a:solidFill>
                <a:latin typeface="微软雅黑" panose="020B0503020204020204" pitchFamily="34" charset="-122"/>
                <a:ea typeface="微软雅黑" panose="020B0503020204020204" pitchFamily="34" charset="-122"/>
              </a:rPr>
              <a:pPr algn="r" eaLnBrk="1" hangingPunct="1"/>
              <a:t>‹#›</a:t>
            </a:fld>
            <a:endParaRPr lang="zh-CN" altLang="en-US" sz="1400" b="1">
              <a:solidFill>
                <a:srgbClr val="953735"/>
              </a:solidFill>
              <a:latin typeface="微软雅黑" panose="020B0503020204020204" pitchFamily="34" charset="-122"/>
              <a:ea typeface="微软雅黑" panose="020B0503020204020204" pitchFamily="34" charset="-122"/>
            </a:endParaRPr>
          </a:p>
        </p:txBody>
      </p:sp>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80102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914400" y="277813"/>
            <a:ext cx="7772400" cy="58531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9"/>
          <p:cNvSpPr>
            <a:spLocks noGrp="1" noChangeArrowheads="1"/>
          </p:cNvSpPr>
          <p:nvPr>
            <p:ph type="dt" sz="half" idx="10"/>
          </p:nvPr>
        </p:nvSpPr>
        <p:spPr>
          <a:xfrm>
            <a:off x="914400" y="6251575"/>
            <a:ext cx="1981200" cy="457200"/>
          </a:xfrm>
          <a:prstGeom prst="rect">
            <a:avLst/>
          </a:prstGeom>
        </p:spPr>
        <p:txBody>
          <a:bodyPr/>
          <a:lstStyle>
            <a:lvl1pPr>
              <a:defRPr>
                <a:latin typeface="Arial" charset="0"/>
                <a:ea typeface="宋体" pitchFamily="2" charset="-122"/>
              </a:defRPr>
            </a:lvl1pPr>
          </a:lstStyle>
          <a:p>
            <a:pPr>
              <a:defRPr/>
            </a:pPr>
            <a:fld id="{8E607966-DEBF-4A08-9832-8EF13202AF00}" type="datetime1">
              <a:rPr lang="zh-CN" altLang="en-US"/>
              <a:pPr>
                <a:defRPr/>
              </a:pPr>
              <a:t>2013/9/4</a:t>
            </a:fld>
            <a:endParaRPr lang="en-US" altLang="zh-CN"/>
          </a:p>
        </p:txBody>
      </p:sp>
      <p:sp>
        <p:nvSpPr>
          <p:cNvPr id="4" name="Rectangle 10"/>
          <p:cNvSpPr>
            <a:spLocks noGrp="1" noChangeArrowheads="1"/>
          </p:cNvSpPr>
          <p:nvPr>
            <p:ph type="ftr" sz="quarter" idx="11"/>
          </p:nvPr>
        </p:nvSpPr>
        <p:spPr>
          <a:xfrm>
            <a:off x="3352800" y="6248400"/>
            <a:ext cx="2971800" cy="457200"/>
          </a:xfrm>
          <a:prstGeom prst="rect">
            <a:avLst/>
          </a:prstGeom>
        </p:spPr>
        <p:txBody>
          <a:bodyPr/>
          <a:lstStyle>
            <a:lvl1pPr>
              <a:defRPr>
                <a:latin typeface="Arial" charset="0"/>
                <a:ea typeface="宋体" pitchFamily="2" charset="-122"/>
              </a:defRPr>
            </a:lvl1pPr>
          </a:lstStyle>
          <a:p>
            <a:pPr>
              <a:defRPr/>
            </a:pPr>
            <a:endParaRPr lang="en-US" altLang="zh-CN"/>
          </a:p>
        </p:txBody>
      </p:sp>
      <p:sp>
        <p:nvSpPr>
          <p:cNvPr id="5" name="Rectangle 11"/>
          <p:cNvSpPr>
            <a:spLocks noGrp="1" noChangeArrowheads="1"/>
          </p:cNvSpPr>
          <p:nvPr>
            <p:ph type="sldNum" sz="quarter" idx="12"/>
          </p:nvPr>
        </p:nvSpPr>
        <p:spPr>
          <a:xfrm>
            <a:off x="6781800" y="6248400"/>
            <a:ext cx="19050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fld id="{1E5CFDB6-1D4E-4745-A2BC-8C8BBDF9E080}" type="slidenum">
              <a:rPr lang="en-US" altLang="zh-CN"/>
              <a:pPr/>
              <a:t>‹#›</a:t>
            </a:fld>
            <a:endParaRPr lang="en-US" altLang="zh-CN"/>
          </a:p>
        </p:txBody>
      </p:sp>
    </p:spTree>
    <p:extLst>
      <p:ext uri="{BB962C8B-B14F-4D97-AF65-F5344CB8AC3E}">
        <p14:creationId xmlns:p14="http://schemas.microsoft.com/office/powerpoint/2010/main" val="857211888"/>
      </p:ext>
    </p:extLst>
  </p:cSld>
  <p:clrMapOvr>
    <a:masterClrMapping/>
  </p:clrMapOvr>
  <p:transition spd="slow">
    <p:pull dir="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134113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031461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9110068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19200"/>
            <a:ext cx="3924300" cy="5127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86300" y="1219200"/>
            <a:ext cx="3924300" cy="5127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261607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452982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593342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72460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16712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TextBox 5"/>
          <p:cNvSpPr txBox="1">
            <a:spLocks noChangeArrowheads="1"/>
          </p:cNvSpPr>
          <p:nvPr userDrawn="1"/>
        </p:nvSpPr>
        <p:spPr bwMode="auto">
          <a:xfrm>
            <a:off x="6929438" y="6357938"/>
            <a:ext cx="17859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46A97AD2-3B53-4123-822B-AF502B1B2C4F}" type="slidenum">
              <a:rPr lang="zh-CN" altLang="en-US" sz="1400" b="1">
                <a:solidFill>
                  <a:srgbClr val="953735"/>
                </a:solidFill>
                <a:latin typeface="微软雅黑" panose="020B0503020204020204" pitchFamily="34" charset="-122"/>
                <a:ea typeface="微软雅黑" panose="020B0503020204020204" pitchFamily="34" charset="-122"/>
              </a:rPr>
              <a:pPr algn="r" eaLnBrk="1" hangingPunct="1"/>
              <a:t>‹#›</a:t>
            </a:fld>
            <a:endParaRPr lang="zh-CN" altLang="en-US" sz="1400" b="1">
              <a:solidFill>
                <a:srgbClr val="953735"/>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39976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063136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644710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333375"/>
            <a:ext cx="2000250" cy="6013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333375"/>
            <a:ext cx="5848350" cy="6013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441589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6" name="TextBox 5"/>
          <p:cNvSpPr txBox="1"/>
          <p:nvPr userDrawn="1"/>
        </p:nvSpPr>
        <p:spPr>
          <a:xfrm>
            <a:off x="168884" y="6396451"/>
            <a:ext cx="1954844" cy="307777"/>
          </a:xfrm>
          <a:prstGeom prst="rect">
            <a:avLst/>
          </a:prstGeom>
          <a:noFill/>
        </p:spPr>
        <p:txBody>
          <a:bodyPr wrap="square" rtlCol="0">
            <a:spAutoFit/>
          </a:bodyPr>
          <a:lstStyle/>
          <a:p>
            <a:pPr algn="r" fontAlgn="auto">
              <a:spcBef>
                <a:spcPts val="0"/>
              </a:spcBef>
              <a:spcAft>
                <a:spcPts val="0"/>
              </a:spcAft>
            </a:pPr>
            <a:fld id="{4FBB93D2-2D60-4105-A5FA-74255F75DFC9}" type="datetime2">
              <a:rPr lang="zh-CN" altLang="en-US" sz="1400" b="1" smtClean="0">
                <a:solidFill>
                  <a:srgbClr val="438086">
                    <a:lumMod val="75000"/>
                  </a:srgbClr>
                </a:solidFill>
                <a:latin typeface="微软雅黑" pitchFamily="34" charset="-122"/>
                <a:ea typeface="微软雅黑" pitchFamily="34" charset="-122"/>
              </a:rPr>
              <a:pPr algn="r" fontAlgn="auto">
                <a:spcBef>
                  <a:spcPts val="0"/>
                </a:spcBef>
                <a:spcAft>
                  <a:spcPts val="0"/>
                </a:spcAft>
              </a:pPr>
              <a:t>2013年9月4日</a:t>
            </a:fld>
            <a:endParaRPr lang="zh-CN" altLang="en-US" sz="1400" b="1" dirty="0">
              <a:solidFill>
                <a:srgbClr val="43808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684889372"/>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6" name="TextBox 5"/>
          <p:cNvSpPr txBox="1"/>
          <p:nvPr userDrawn="1"/>
        </p:nvSpPr>
        <p:spPr>
          <a:xfrm>
            <a:off x="3419872" y="6453336"/>
            <a:ext cx="1214446" cy="307777"/>
          </a:xfrm>
          <a:prstGeom prst="rect">
            <a:avLst/>
          </a:prstGeom>
          <a:noFill/>
        </p:spPr>
        <p:txBody>
          <a:bodyPr wrap="square" rtlCol="0">
            <a:spAutoFit/>
          </a:bodyPr>
          <a:lstStyle/>
          <a:p>
            <a:pPr algn="r" fontAlgn="auto">
              <a:spcBef>
                <a:spcPts val="0"/>
              </a:spcBef>
              <a:spcAft>
                <a:spcPts val="0"/>
              </a:spcAft>
            </a:pPr>
            <a:fld id="{B76D9BCB-A354-42E6-BF82-844A142F07FA}" type="slidenum">
              <a:rPr lang="zh-CN" altLang="en-US" sz="1400" b="1" smtClean="0">
                <a:solidFill>
                  <a:srgbClr val="438086">
                    <a:lumMod val="75000"/>
                  </a:srgbClr>
                </a:solidFill>
                <a:latin typeface="微软雅黑" pitchFamily="34" charset="-122"/>
                <a:ea typeface="微软雅黑" pitchFamily="34" charset="-122"/>
              </a:rPr>
              <a:pPr algn="r" fontAlgn="auto">
                <a:spcBef>
                  <a:spcPts val="0"/>
                </a:spcBef>
                <a:spcAft>
                  <a:spcPts val="0"/>
                </a:spcAft>
              </a:pPr>
              <a:t>‹#›</a:t>
            </a:fld>
            <a:endParaRPr lang="zh-CN" altLang="en-US" sz="1400" b="1" dirty="0">
              <a:solidFill>
                <a:srgbClr val="43808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36850488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85794"/>
            <a:ext cx="8229600" cy="5340369"/>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TextBox 5"/>
          <p:cNvSpPr txBox="1"/>
          <p:nvPr userDrawn="1"/>
        </p:nvSpPr>
        <p:spPr>
          <a:xfrm>
            <a:off x="3563888" y="6505599"/>
            <a:ext cx="1214446" cy="307777"/>
          </a:xfrm>
          <a:prstGeom prst="rect">
            <a:avLst/>
          </a:prstGeom>
          <a:noFill/>
        </p:spPr>
        <p:txBody>
          <a:bodyPr wrap="square" rtlCol="0">
            <a:spAutoFit/>
          </a:bodyPr>
          <a:lstStyle/>
          <a:p>
            <a:pPr algn="r" fontAlgn="auto">
              <a:spcBef>
                <a:spcPts val="0"/>
              </a:spcBef>
              <a:spcAft>
                <a:spcPts val="0"/>
              </a:spcAft>
            </a:pPr>
            <a:fld id="{B76D9BCB-A354-42E6-BF82-844A142F07FA}" type="slidenum">
              <a:rPr lang="zh-CN" altLang="en-US" sz="1400" b="1" smtClean="0">
                <a:solidFill>
                  <a:srgbClr val="438086">
                    <a:lumMod val="75000"/>
                  </a:srgbClr>
                </a:solidFill>
                <a:latin typeface="微软雅黑" pitchFamily="34" charset="-122"/>
                <a:ea typeface="微软雅黑" pitchFamily="34" charset="-122"/>
              </a:rPr>
              <a:pPr algn="r" fontAlgn="auto">
                <a:spcBef>
                  <a:spcPts val="0"/>
                </a:spcBef>
                <a:spcAft>
                  <a:spcPts val="0"/>
                </a:spcAft>
              </a:pPr>
              <a:t>‹#›</a:t>
            </a:fld>
            <a:endParaRPr lang="zh-CN" altLang="en-US" sz="1400" b="1" dirty="0">
              <a:solidFill>
                <a:srgbClr val="43808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33842768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单击此处编辑母版文本样式</a:t>
            </a:r>
          </a:p>
        </p:txBody>
      </p:sp>
      <p:sp>
        <p:nvSpPr>
          <p:cNvPr id="5" name="TextBox 4"/>
          <p:cNvSpPr txBox="1"/>
          <p:nvPr userDrawn="1"/>
        </p:nvSpPr>
        <p:spPr>
          <a:xfrm>
            <a:off x="3429562" y="6505599"/>
            <a:ext cx="1214446" cy="307777"/>
          </a:xfrm>
          <a:prstGeom prst="rect">
            <a:avLst/>
          </a:prstGeom>
          <a:noFill/>
        </p:spPr>
        <p:txBody>
          <a:bodyPr wrap="square" rtlCol="0">
            <a:spAutoFit/>
          </a:bodyPr>
          <a:lstStyle/>
          <a:p>
            <a:pPr algn="r" fontAlgn="auto">
              <a:spcBef>
                <a:spcPts val="0"/>
              </a:spcBef>
              <a:spcAft>
                <a:spcPts val="0"/>
              </a:spcAft>
            </a:pPr>
            <a:fld id="{B76D9BCB-A354-42E6-BF82-844A142F07FA}" type="slidenum">
              <a:rPr lang="zh-CN" altLang="en-US" sz="1400" b="1" smtClean="0">
                <a:solidFill>
                  <a:srgbClr val="438086">
                    <a:lumMod val="75000"/>
                  </a:srgbClr>
                </a:solidFill>
                <a:latin typeface="微软雅黑" pitchFamily="34" charset="-122"/>
                <a:ea typeface="微软雅黑" pitchFamily="34" charset="-122"/>
              </a:rPr>
              <a:pPr algn="r" fontAlgn="auto">
                <a:spcBef>
                  <a:spcPts val="0"/>
                </a:spcBef>
                <a:spcAft>
                  <a:spcPts val="0"/>
                </a:spcAft>
              </a:pPr>
              <a:t>‹#›</a:t>
            </a:fld>
            <a:endParaRPr lang="zh-CN" altLang="en-US" sz="1400" b="1" dirty="0">
              <a:solidFill>
                <a:srgbClr val="43808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164230208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cxnSp>
        <p:nvCxnSpPr>
          <p:cNvPr id="9" name="直接连接符 8"/>
          <p:cNvCxnSpPr/>
          <p:nvPr userDrawn="1"/>
        </p:nvCxnSpPr>
        <p:spPr>
          <a:xfrm>
            <a:off x="434842" y="1500174"/>
            <a:ext cx="8280000" cy="0"/>
          </a:xfrm>
          <a:prstGeom prst="line">
            <a:avLst/>
          </a:prstGeom>
        </p:spPr>
        <p:style>
          <a:lnRef idx="2">
            <a:schemeClr val="accent2"/>
          </a:lnRef>
          <a:fillRef idx="0">
            <a:schemeClr val="accent2"/>
          </a:fillRef>
          <a:effectRef idx="1">
            <a:schemeClr val="accent2"/>
          </a:effectRef>
          <a:fontRef idx="minor">
            <a:schemeClr val="tx1"/>
          </a:fontRef>
        </p:style>
      </p:cxnSp>
      <p:sp>
        <p:nvSpPr>
          <p:cNvPr id="7" name="TextBox 6"/>
          <p:cNvSpPr txBox="1"/>
          <p:nvPr userDrawn="1"/>
        </p:nvSpPr>
        <p:spPr>
          <a:xfrm>
            <a:off x="3491880" y="6550223"/>
            <a:ext cx="1214446" cy="307777"/>
          </a:xfrm>
          <a:prstGeom prst="rect">
            <a:avLst/>
          </a:prstGeom>
          <a:noFill/>
        </p:spPr>
        <p:txBody>
          <a:bodyPr wrap="square" rtlCol="0">
            <a:spAutoFit/>
          </a:bodyPr>
          <a:lstStyle/>
          <a:p>
            <a:pPr algn="r" fontAlgn="auto">
              <a:spcBef>
                <a:spcPts val="0"/>
              </a:spcBef>
              <a:spcAft>
                <a:spcPts val="0"/>
              </a:spcAft>
            </a:pPr>
            <a:fld id="{B76D9BCB-A354-42E6-BF82-844A142F07FA}" type="slidenum">
              <a:rPr lang="zh-CN" altLang="en-US" sz="1400" b="1" smtClean="0">
                <a:solidFill>
                  <a:srgbClr val="438086">
                    <a:lumMod val="75000"/>
                  </a:srgbClr>
                </a:solidFill>
                <a:latin typeface="微软雅黑" pitchFamily="34" charset="-122"/>
                <a:ea typeface="微软雅黑" pitchFamily="34" charset="-122"/>
              </a:rPr>
              <a:pPr algn="r" fontAlgn="auto">
                <a:spcBef>
                  <a:spcPts val="0"/>
                </a:spcBef>
                <a:spcAft>
                  <a:spcPts val="0"/>
                </a:spcAft>
              </a:pPr>
              <a:t>‹#›</a:t>
            </a:fld>
            <a:endParaRPr lang="zh-CN" altLang="en-US" sz="1400" b="1" dirty="0">
              <a:solidFill>
                <a:srgbClr val="43808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40431322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cxnSp>
        <p:nvCxnSpPr>
          <p:cNvPr id="11" name="直接连接符 10"/>
          <p:cNvCxnSpPr/>
          <p:nvPr userDrawn="1"/>
        </p:nvCxnSpPr>
        <p:spPr>
          <a:xfrm>
            <a:off x="434842" y="1500174"/>
            <a:ext cx="8280000" cy="0"/>
          </a:xfrm>
          <a:prstGeom prst="line">
            <a:avLst/>
          </a:prstGeom>
        </p:spPr>
        <p:style>
          <a:lnRef idx="2">
            <a:schemeClr val="accent2"/>
          </a:lnRef>
          <a:fillRef idx="0">
            <a:schemeClr val="accent2"/>
          </a:fillRef>
          <a:effectRef idx="1">
            <a:schemeClr val="accent2"/>
          </a:effectRef>
          <a:fontRef idx="minor">
            <a:schemeClr val="tx1"/>
          </a:fontRef>
        </p:style>
      </p:cxnSp>
      <p:sp>
        <p:nvSpPr>
          <p:cNvPr id="9" name="TextBox 8"/>
          <p:cNvSpPr txBox="1"/>
          <p:nvPr userDrawn="1"/>
        </p:nvSpPr>
        <p:spPr>
          <a:xfrm>
            <a:off x="3635896" y="6453336"/>
            <a:ext cx="1214446" cy="307777"/>
          </a:xfrm>
          <a:prstGeom prst="rect">
            <a:avLst/>
          </a:prstGeom>
          <a:noFill/>
        </p:spPr>
        <p:txBody>
          <a:bodyPr wrap="square" rtlCol="0">
            <a:spAutoFit/>
          </a:bodyPr>
          <a:lstStyle/>
          <a:p>
            <a:pPr algn="r" fontAlgn="auto">
              <a:spcBef>
                <a:spcPts val="0"/>
              </a:spcBef>
              <a:spcAft>
                <a:spcPts val="0"/>
              </a:spcAft>
            </a:pPr>
            <a:fld id="{B76D9BCB-A354-42E6-BF82-844A142F07FA}" type="slidenum">
              <a:rPr lang="zh-CN" altLang="en-US" sz="1400" b="1" smtClean="0">
                <a:solidFill>
                  <a:srgbClr val="438086">
                    <a:lumMod val="75000"/>
                  </a:srgbClr>
                </a:solidFill>
                <a:latin typeface="微软雅黑" pitchFamily="34" charset="-122"/>
                <a:ea typeface="微软雅黑" pitchFamily="34" charset="-122"/>
              </a:rPr>
              <a:pPr algn="r" fontAlgn="auto">
                <a:spcBef>
                  <a:spcPts val="0"/>
                </a:spcBef>
                <a:spcAft>
                  <a:spcPts val="0"/>
                </a:spcAft>
              </a:pPr>
              <a:t>‹#›</a:t>
            </a:fld>
            <a:endParaRPr lang="zh-CN" altLang="en-US" sz="1400" b="1" dirty="0">
              <a:solidFill>
                <a:srgbClr val="43808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341506270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cxnSp>
        <p:nvCxnSpPr>
          <p:cNvPr id="7" name="直接连接符 6"/>
          <p:cNvCxnSpPr/>
          <p:nvPr userDrawn="1"/>
        </p:nvCxnSpPr>
        <p:spPr>
          <a:xfrm>
            <a:off x="434842" y="1500174"/>
            <a:ext cx="8280000" cy="0"/>
          </a:xfrm>
          <a:prstGeom prst="line">
            <a:avLst/>
          </a:prstGeom>
        </p:spPr>
        <p:style>
          <a:lnRef idx="2">
            <a:schemeClr val="accent2"/>
          </a:lnRef>
          <a:fillRef idx="0">
            <a:schemeClr val="accent2"/>
          </a:fillRef>
          <a:effectRef idx="1">
            <a:schemeClr val="accent2"/>
          </a:effectRef>
          <a:fontRef idx="minor">
            <a:schemeClr val="tx1"/>
          </a:fontRef>
        </p:style>
      </p:cxnSp>
      <p:sp>
        <p:nvSpPr>
          <p:cNvPr id="5" name="TextBox 4"/>
          <p:cNvSpPr txBox="1"/>
          <p:nvPr userDrawn="1"/>
        </p:nvSpPr>
        <p:spPr>
          <a:xfrm>
            <a:off x="3563888" y="6453336"/>
            <a:ext cx="1214446" cy="307777"/>
          </a:xfrm>
          <a:prstGeom prst="rect">
            <a:avLst/>
          </a:prstGeom>
          <a:noFill/>
        </p:spPr>
        <p:txBody>
          <a:bodyPr wrap="square" rtlCol="0">
            <a:spAutoFit/>
          </a:bodyPr>
          <a:lstStyle/>
          <a:p>
            <a:pPr algn="r" fontAlgn="auto">
              <a:spcBef>
                <a:spcPts val="0"/>
              </a:spcBef>
              <a:spcAft>
                <a:spcPts val="0"/>
              </a:spcAft>
            </a:pPr>
            <a:fld id="{B76D9BCB-A354-42E6-BF82-844A142F07FA}" type="slidenum">
              <a:rPr lang="zh-CN" altLang="en-US" sz="1400" b="1" smtClean="0">
                <a:solidFill>
                  <a:srgbClr val="438086">
                    <a:lumMod val="75000"/>
                  </a:srgbClr>
                </a:solidFill>
                <a:latin typeface="微软雅黑" pitchFamily="34" charset="-122"/>
                <a:ea typeface="微软雅黑" pitchFamily="34" charset="-122"/>
              </a:rPr>
              <a:pPr algn="r" fontAlgn="auto">
                <a:spcBef>
                  <a:spcPts val="0"/>
                </a:spcBef>
                <a:spcAft>
                  <a:spcPts val="0"/>
                </a:spcAft>
              </a:pPr>
              <a:t>‹#›</a:t>
            </a:fld>
            <a:endParaRPr lang="zh-CN" altLang="en-US" sz="1400" b="1" dirty="0">
              <a:solidFill>
                <a:srgbClr val="43808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3341266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userDrawn="1"/>
        </p:nvSpPr>
        <p:spPr>
          <a:xfrm>
            <a:off x="0" y="0"/>
            <a:ext cx="1285875"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userDrawn="1"/>
        </p:nvSpPr>
        <p:spPr>
          <a:xfrm>
            <a:off x="0" y="714375"/>
            <a:ext cx="9144000" cy="1285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Tree>
    <p:extLst>
      <p:ext uri="{BB962C8B-B14F-4D97-AF65-F5344CB8AC3E}">
        <p14:creationId xmlns:p14="http://schemas.microsoft.com/office/powerpoint/2010/main" val="28381086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TextBox 2"/>
          <p:cNvSpPr txBox="1"/>
          <p:nvPr userDrawn="1"/>
        </p:nvSpPr>
        <p:spPr>
          <a:xfrm>
            <a:off x="7500958" y="6357958"/>
            <a:ext cx="1214446" cy="307777"/>
          </a:xfrm>
          <a:prstGeom prst="rect">
            <a:avLst/>
          </a:prstGeom>
          <a:noFill/>
        </p:spPr>
        <p:txBody>
          <a:bodyPr wrap="square" rtlCol="0">
            <a:spAutoFit/>
          </a:bodyPr>
          <a:lstStyle/>
          <a:p>
            <a:pPr algn="r" fontAlgn="auto">
              <a:spcBef>
                <a:spcPts val="0"/>
              </a:spcBef>
              <a:spcAft>
                <a:spcPts val="0"/>
              </a:spcAft>
            </a:pPr>
            <a:fld id="{B76D9BCB-A354-42E6-BF82-844A142F07FA}" type="slidenum">
              <a:rPr lang="zh-CN" altLang="en-US" sz="1400" b="1" smtClean="0">
                <a:solidFill>
                  <a:srgbClr val="438086">
                    <a:lumMod val="75000"/>
                  </a:srgbClr>
                </a:solidFill>
                <a:latin typeface="微软雅黑" pitchFamily="34" charset="-122"/>
                <a:ea typeface="微软雅黑" pitchFamily="34" charset="-122"/>
              </a:rPr>
              <a:pPr algn="r" fontAlgn="auto">
                <a:spcBef>
                  <a:spcPts val="0"/>
                </a:spcBef>
                <a:spcAft>
                  <a:spcPts val="0"/>
                </a:spcAft>
              </a:pPr>
              <a:t>‹#›</a:t>
            </a:fld>
            <a:endParaRPr lang="zh-CN" altLang="en-US" sz="1400" b="1" dirty="0">
              <a:solidFill>
                <a:srgbClr val="43808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10349391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TextBox 5"/>
          <p:cNvSpPr txBox="1"/>
          <p:nvPr userDrawn="1"/>
        </p:nvSpPr>
        <p:spPr>
          <a:xfrm>
            <a:off x="7500958" y="6357958"/>
            <a:ext cx="1214446" cy="307777"/>
          </a:xfrm>
          <a:prstGeom prst="rect">
            <a:avLst/>
          </a:prstGeom>
          <a:noFill/>
        </p:spPr>
        <p:txBody>
          <a:bodyPr wrap="square" rtlCol="0">
            <a:spAutoFit/>
          </a:bodyPr>
          <a:lstStyle/>
          <a:p>
            <a:pPr algn="r" fontAlgn="auto">
              <a:spcBef>
                <a:spcPts val="0"/>
              </a:spcBef>
              <a:spcAft>
                <a:spcPts val="0"/>
              </a:spcAft>
            </a:pPr>
            <a:fld id="{B76D9BCB-A354-42E6-BF82-844A142F07FA}" type="slidenum">
              <a:rPr lang="zh-CN" altLang="en-US" sz="1400" b="1" smtClean="0">
                <a:solidFill>
                  <a:srgbClr val="438086">
                    <a:lumMod val="75000"/>
                  </a:srgbClr>
                </a:solidFill>
                <a:latin typeface="微软雅黑" pitchFamily="34" charset="-122"/>
                <a:ea typeface="微软雅黑" pitchFamily="34" charset="-122"/>
              </a:rPr>
              <a:pPr algn="r" fontAlgn="auto">
                <a:spcBef>
                  <a:spcPts val="0"/>
                </a:spcBef>
                <a:spcAft>
                  <a:spcPts val="0"/>
                </a:spcAft>
              </a:pPr>
              <a:t>‹#›</a:t>
            </a:fld>
            <a:endParaRPr lang="zh-CN" altLang="en-US" sz="1400" b="1" dirty="0">
              <a:solidFill>
                <a:srgbClr val="43808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1722076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6" name="TextBox 5"/>
          <p:cNvSpPr txBox="1"/>
          <p:nvPr userDrawn="1"/>
        </p:nvSpPr>
        <p:spPr>
          <a:xfrm>
            <a:off x="7500958" y="6357958"/>
            <a:ext cx="1214446" cy="307777"/>
          </a:xfrm>
          <a:prstGeom prst="rect">
            <a:avLst/>
          </a:prstGeom>
          <a:noFill/>
        </p:spPr>
        <p:txBody>
          <a:bodyPr wrap="square" rtlCol="0">
            <a:spAutoFit/>
          </a:bodyPr>
          <a:lstStyle/>
          <a:p>
            <a:pPr algn="r" fontAlgn="auto">
              <a:spcBef>
                <a:spcPts val="0"/>
              </a:spcBef>
              <a:spcAft>
                <a:spcPts val="0"/>
              </a:spcAft>
            </a:pPr>
            <a:fld id="{B76D9BCB-A354-42E6-BF82-844A142F07FA}" type="slidenum">
              <a:rPr lang="zh-CN" altLang="en-US" sz="1400" b="1" smtClean="0">
                <a:solidFill>
                  <a:srgbClr val="438086">
                    <a:lumMod val="75000"/>
                  </a:srgbClr>
                </a:solidFill>
                <a:latin typeface="微软雅黑" pitchFamily="34" charset="-122"/>
                <a:ea typeface="微软雅黑" pitchFamily="34" charset="-122"/>
              </a:rPr>
              <a:pPr algn="r" fontAlgn="auto">
                <a:spcBef>
                  <a:spcPts val="0"/>
                </a:spcBef>
                <a:spcAft>
                  <a:spcPts val="0"/>
                </a:spcAft>
              </a:pPr>
              <a:t>‹#›</a:t>
            </a:fld>
            <a:endParaRPr lang="zh-CN" altLang="en-US" sz="1400" b="1" dirty="0">
              <a:solidFill>
                <a:srgbClr val="43808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15444416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cxnSp>
        <p:nvCxnSpPr>
          <p:cNvPr id="7" name="直接连接符 6"/>
          <p:cNvCxnSpPr/>
          <p:nvPr userDrawn="1"/>
        </p:nvCxnSpPr>
        <p:spPr>
          <a:xfrm>
            <a:off x="434842" y="1500174"/>
            <a:ext cx="8280000" cy="0"/>
          </a:xfrm>
          <a:prstGeom prst="line">
            <a:avLst/>
          </a:prstGeom>
        </p:spPr>
        <p:style>
          <a:lnRef idx="2">
            <a:schemeClr val="accent2"/>
          </a:lnRef>
          <a:fillRef idx="0">
            <a:schemeClr val="accent2"/>
          </a:fillRef>
          <a:effectRef idx="1">
            <a:schemeClr val="accent2"/>
          </a:effectRef>
          <a:fontRef idx="minor">
            <a:schemeClr val="tx1"/>
          </a:fontRef>
        </p:style>
      </p:cxnSp>
      <p:sp>
        <p:nvSpPr>
          <p:cNvPr id="6" name="TextBox 5"/>
          <p:cNvSpPr txBox="1"/>
          <p:nvPr userDrawn="1"/>
        </p:nvSpPr>
        <p:spPr>
          <a:xfrm>
            <a:off x="7500958" y="6357958"/>
            <a:ext cx="1214446" cy="307777"/>
          </a:xfrm>
          <a:prstGeom prst="rect">
            <a:avLst/>
          </a:prstGeom>
          <a:noFill/>
        </p:spPr>
        <p:txBody>
          <a:bodyPr wrap="square" rtlCol="0">
            <a:spAutoFit/>
          </a:bodyPr>
          <a:lstStyle/>
          <a:p>
            <a:pPr algn="r" fontAlgn="auto">
              <a:spcBef>
                <a:spcPts val="0"/>
              </a:spcBef>
              <a:spcAft>
                <a:spcPts val="0"/>
              </a:spcAft>
            </a:pPr>
            <a:fld id="{B76D9BCB-A354-42E6-BF82-844A142F07FA}" type="slidenum">
              <a:rPr lang="zh-CN" altLang="en-US" sz="1400" b="1" smtClean="0">
                <a:solidFill>
                  <a:srgbClr val="438086">
                    <a:lumMod val="75000"/>
                  </a:srgbClr>
                </a:solidFill>
                <a:latin typeface="微软雅黑" pitchFamily="34" charset="-122"/>
                <a:ea typeface="微软雅黑" pitchFamily="34" charset="-122"/>
              </a:rPr>
              <a:pPr algn="r" fontAlgn="auto">
                <a:spcBef>
                  <a:spcPts val="0"/>
                </a:spcBef>
                <a:spcAft>
                  <a:spcPts val="0"/>
                </a:spcAft>
              </a:pPr>
              <a:t>‹#›</a:t>
            </a:fld>
            <a:endParaRPr lang="zh-CN" altLang="en-US" sz="1400" b="1" dirty="0">
              <a:solidFill>
                <a:srgbClr val="43808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34559566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TextBox 4"/>
          <p:cNvSpPr txBox="1"/>
          <p:nvPr userDrawn="1"/>
        </p:nvSpPr>
        <p:spPr>
          <a:xfrm>
            <a:off x="7500958" y="6357958"/>
            <a:ext cx="1214446" cy="307777"/>
          </a:xfrm>
          <a:prstGeom prst="rect">
            <a:avLst/>
          </a:prstGeom>
          <a:noFill/>
        </p:spPr>
        <p:txBody>
          <a:bodyPr wrap="square" rtlCol="0">
            <a:spAutoFit/>
          </a:bodyPr>
          <a:lstStyle/>
          <a:p>
            <a:pPr algn="r" fontAlgn="auto">
              <a:spcBef>
                <a:spcPts val="0"/>
              </a:spcBef>
              <a:spcAft>
                <a:spcPts val="0"/>
              </a:spcAft>
            </a:pPr>
            <a:fld id="{B76D9BCB-A354-42E6-BF82-844A142F07FA}" type="slidenum">
              <a:rPr lang="zh-CN" altLang="en-US" sz="1400" b="1" smtClean="0">
                <a:solidFill>
                  <a:srgbClr val="438086">
                    <a:lumMod val="75000"/>
                  </a:srgbClr>
                </a:solidFill>
                <a:latin typeface="微软雅黑" pitchFamily="34" charset="-122"/>
                <a:ea typeface="微软雅黑" pitchFamily="34" charset="-122"/>
              </a:rPr>
              <a:pPr algn="r" fontAlgn="auto">
                <a:spcBef>
                  <a:spcPts val="0"/>
                </a:spcBef>
                <a:spcAft>
                  <a:spcPts val="0"/>
                </a:spcAft>
              </a:pPr>
              <a:t>‹#›</a:t>
            </a:fld>
            <a:endParaRPr lang="zh-CN" altLang="en-US" sz="1400" b="1" dirty="0">
              <a:solidFill>
                <a:srgbClr val="43808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18532913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defRPr/>
            </a:lvl1pPr>
          </a:lstStyle>
          <a:p>
            <a:pPr fontAlgn="auto">
              <a:spcBef>
                <a:spcPts val="0"/>
              </a:spcBef>
              <a:spcAft>
                <a:spcPts val="0"/>
              </a:spcAft>
            </a:pPr>
            <a:endParaRPr lang="en-US" altLang="zh-CN">
              <a:solidFill>
                <a:prstClr val="black"/>
              </a:solidFill>
              <a:latin typeface="Calibri"/>
            </a:endParaRPr>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defRPr/>
            </a:lvl1pPr>
          </a:lstStyle>
          <a:p>
            <a:pPr fontAlgn="auto">
              <a:spcBef>
                <a:spcPts val="0"/>
              </a:spcBef>
              <a:spcAft>
                <a:spcPts val="0"/>
              </a:spcAft>
            </a:pPr>
            <a:endParaRPr lang="en-US" altLang="zh-CN">
              <a:solidFill>
                <a:prstClr val="black"/>
              </a:solidFill>
              <a:latin typeface="Calibri"/>
            </a:endParaRPr>
          </a:p>
        </p:txBody>
      </p:sp>
      <p:sp>
        <p:nvSpPr>
          <p:cNvPr id="6" name="灯片编号占位符 5"/>
          <p:cNvSpPr>
            <a:spLocks noGrp="1"/>
          </p:cNvSpPr>
          <p:nvPr>
            <p:ph type="sldNum" sz="quarter" idx="12"/>
          </p:nvPr>
        </p:nvSpPr>
        <p:spPr>
          <a:xfrm>
            <a:off x="6553200" y="6245225"/>
            <a:ext cx="2133600" cy="476250"/>
          </a:xfrm>
          <a:prstGeom prst="rect">
            <a:avLst/>
          </a:prstGeom>
        </p:spPr>
        <p:txBody>
          <a:bodyPr/>
          <a:lstStyle>
            <a:lvl1pPr>
              <a:defRPr/>
            </a:lvl1pPr>
          </a:lstStyle>
          <a:p>
            <a:pPr fontAlgn="auto">
              <a:spcBef>
                <a:spcPts val="0"/>
              </a:spcBef>
              <a:spcAft>
                <a:spcPts val="0"/>
              </a:spcAft>
            </a:pPr>
            <a:fld id="{0CAE77D4-D7FB-4D04-B5A5-859919EB24C7}" type="slidenum">
              <a:rPr lang="en-US" altLang="zh-CN">
                <a:solidFill>
                  <a:prstClr val="black"/>
                </a:solidFill>
                <a:latin typeface="Calibri"/>
              </a:rPr>
              <a:pPr fontAlgn="auto">
                <a:spcBef>
                  <a:spcPts val="0"/>
                </a:spcBef>
                <a:spcAft>
                  <a:spcPts val="0"/>
                </a:spcAft>
              </a:pPr>
              <a:t>‹#›</a:t>
            </a:fld>
            <a:endParaRPr lang="en-US" altLang="zh-CN">
              <a:solidFill>
                <a:prstClr val="black"/>
              </a:solidFill>
              <a:latin typeface="Calibri"/>
            </a:endParaRPr>
          </a:p>
        </p:txBody>
      </p:sp>
    </p:spTree>
    <p:extLst>
      <p:ext uri="{BB962C8B-B14F-4D97-AF65-F5344CB8AC3E}">
        <p14:creationId xmlns:p14="http://schemas.microsoft.com/office/powerpoint/2010/main" val="1056508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TextBox 5"/>
          <p:cNvSpPr txBox="1">
            <a:spLocks noChangeArrowheads="1"/>
          </p:cNvSpPr>
          <p:nvPr userDrawn="1"/>
        </p:nvSpPr>
        <p:spPr bwMode="auto">
          <a:xfrm>
            <a:off x="6929438" y="6357938"/>
            <a:ext cx="17859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FC15BFAF-025E-421D-A0BD-5F19D649F498}" type="slidenum">
              <a:rPr lang="zh-CN" altLang="en-US" sz="1400" b="1">
                <a:solidFill>
                  <a:srgbClr val="953735"/>
                </a:solidFill>
                <a:latin typeface="微软雅黑" panose="020B0503020204020204" pitchFamily="34" charset="-122"/>
                <a:ea typeface="微软雅黑" panose="020B0503020204020204" pitchFamily="34" charset="-122"/>
              </a:rPr>
              <a:pPr algn="r" eaLnBrk="1" hangingPunct="1"/>
              <a:t>‹#›</a:t>
            </a:fld>
            <a:endParaRPr lang="zh-CN" altLang="en-US" sz="1400" b="1">
              <a:solidFill>
                <a:srgbClr val="953735"/>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28736"/>
            <a:ext cx="4038600" cy="485778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428736"/>
            <a:ext cx="4038600" cy="485778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528000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TextBox 5"/>
          <p:cNvSpPr txBox="1">
            <a:spLocks noChangeArrowheads="1"/>
          </p:cNvSpPr>
          <p:nvPr userDrawn="1"/>
        </p:nvSpPr>
        <p:spPr bwMode="auto">
          <a:xfrm>
            <a:off x="6929438" y="6357938"/>
            <a:ext cx="17859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0CDBA1E5-4FCF-428C-AD4D-9CF02CC90CB9}" type="slidenum">
              <a:rPr lang="zh-CN" altLang="en-US" sz="1400" b="1">
                <a:solidFill>
                  <a:srgbClr val="953735"/>
                </a:solidFill>
                <a:latin typeface="微软雅黑" panose="020B0503020204020204" pitchFamily="34" charset="-122"/>
                <a:ea typeface="微软雅黑" panose="020B0503020204020204" pitchFamily="34" charset="-122"/>
              </a:rPr>
              <a:pPr algn="r" eaLnBrk="1" hangingPunct="1"/>
              <a:t>‹#›</a:t>
            </a:fld>
            <a:endParaRPr lang="zh-CN" altLang="en-US" sz="1400" b="1">
              <a:solidFill>
                <a:srgbClr val="953735"/>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428736"/>
            <a:ext cx="4040188" cy="5683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071678"/>
            <a:ext cx="4040188" cy="421484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45025" y="1428736"/>
            <a:ext cx="4041775" cy="5683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071678"/>
            <a:ext cx="4041775" cy="421484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946405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p:cNvSpPr/>
          <p:nvPr userDrawn="1"/>
        </p:nvSpPr>
        <p:spPr>
          <a:xfrm>
            <a:off x="0" y="0"/>
            <a:ext cx="1285875"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userDrawn="1"/>
        </p:nvSpPr>
        <p:spPr>
          <a:xfrm>
            <a:off x="0" y="714375"/>
            <a:ext cx="9144000" cy="1285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4285883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p:cNvSpPr/>
          <p:nvPr userDrawn="1"/>
        </p:nvSpPr>
        <p:spPr>
          <a:xfrm>
            <a:off x="0" y="714375"/>
            <a:ext cx="9144000" cy="1285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userDrawn="1"/>
        </p:nvSpPr>
        <p:spPr>
          <a:xfrm>
            <a:off x="0" y="0"/>
            <a:ext cx="1285875"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TextBox 7"/>
          <p:cNvSpPr txBox="1">
            <a:spLocks noChangeArrowheads="1"/>
          </p:cNvSpPr>
          <p:nvPr userDrawn="1"/>
        </p:nvSpPr>
        <p:spPr bwMode="auto">
          <a:xfrm>
            <a:off x="6929438" y="6357938"/>
            <a:ext cx="17859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885D416E-7E70-46D0-BD48-7535D7B704DA}" type="slidenum">
              <a:rPr lang="zh-CN" altLang="en-US" sz="1400" b="1">
                <a:solidFill>
                  <a:srgbClr val="953735"/>
                </a:solidFill>
                <a:latin typeface="微软雅黑" panose="020B0503020204020204" pitchFamily="34" charset="-122"/>
                <a:ea typeface="微软雅黑" panose="020B0503020204020204" pitchFamily="34" charset="-122"/>
              </a:rPr>
              <a:pPr algn="r" eaLnBrk="1" hangingPunct="1"/>
              <a:t>‹#›</a:t>
            </a:fld>
            <a:endParaRPr lang="zh-CN" altLang="en-US" sz="1400" b="1">
              <a:solidFill>
                <a:srgbClr val="953735"/>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601347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8514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810053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p:cNvSpPr/>
          <p:nvPr userDrawn="1"/>
        </p:nvSpPr>
        <p:spPr>
          <a:xfrm>
            <a:off x="1000125" y="1071563"/>
            <a:ext cx="8143875" cy="714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userDrawn="1"/>
        </p:nvSpPr>
        <p:spPr>
          <a:xfrm>
            <a:off x="357188" y="1285875"/>
            <a:ext cx="714375" cy="214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TextBox 7"/>
          <p:cNvSpPr txBox="1">
            <a:spLocks noChangeArrowheads="1"/>
          </p:cNvSpPr>
          <p:nvPr userDrawn="1"/>
        </p:nvSpPr>
        <p:spPr bwMode="auto">
          <a:xfrm>
            <a:off x="6929438" y="6357938"/>
            <a:ext cx="17859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46D4299E-749B-43DA-BCCD-109C4C7DEF32}" type="slidenum">
              <a:rPr lang="zh-CN" altLang="en-US" sz="1400" b="1">
                <a:solidFill>
                  <a:srgbClr val="953735"/>
                </a:solidFill>
                <a:latin typeface="微软雅黑" panose="020B0503020204020204" pitchFamily="34" charset="-122"/>
                <a:ea typeface="微软雅黑" panose="020B0503020204020204" pitchFamily="34" charset="-122"/>
              </a:rPr>
              <a:pPr algn="r" eaLnBrk="1" hangingPunct="1"/>
              <a:t>‹#›</a:t>
            </a:fld>
            <a:endParaRPr lang="zh-CN" altLang="en-US" sz="1400" b="1">
              <a:solidFill>
                <a:srgbClr val="953735"/>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19508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TextBox 5"/>
          <p:cNvSpPr txBox="1">
            <a:spLocks noChangeArrowheads="1"/>
          </p:cNvSpPr>
          <p:nvPr userDrawn="1"/>
        </p:nvSpPr>
        <p:spPr bwMode="auto">
          <a:xfrm>
            <a:off x="6929438" y="6357938"/>
            <a:ext cx="17859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82C85410-A4EE-4F9A-8803-E945BAB6C931}" type="slidenum">
              <a:rPr lang="zh-CN" altLang="en-US" sz="1400" b="1">
                <a:solidFill>
                  <a:srgbClr val="953735"/>
                </a:solidFill>
                <a:latin typeface="微软雅黑" panose="020B0503020204020204" pitchFamily="34" charset="-122"/>
                <a:ea typeface="微软雅黑" panose="020B0503020204020204" pitchFamily="34" charset="-122"/>
              </a:rPr>
              <a:pPr algn="r" eaLnBrk="1" hangingPunct="1"/>
              <a:t>‹#›</a:t>
            </a:fld>
            <a:endParaRPr lang="zh-CN" altLang="en-US" sz="1400" b="1">
              <a:solidFill>
                <a:srgbClr val="953735"/>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20911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5.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image" Target="../media/image7.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6.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9398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1027" name="文本占位符 2"/>
          <p:cNvSpPr>
            <a:spLocks noGrp="1"/>
          </p:cNvSpPr>
          <p:nvPr>
            <p:ph type="body" idx="1"/>
          </p:nvPr>
        </p:nvSpPr>
        <p:spPr bwMode="auto">
          <a:xfrm>
            <a:off x="457200" y="1428750"/>
            <a:ext cx="8229600"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1028" name="图片 6" descr="校徽.png"/>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55563" y="322263"/>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图片 7" descr="A-基础部分.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285750" y="1071563"/>
            <a:ext cx="91440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ctr" rtl="0" eaLnBrk="0" fontAlgn="base" hangingPunct="0">
        <a:spcBef>
          <a:spcPct val="0"/>
        </a:spcBef>
        <a:spcAft>
          <a:spcPct val="0"/>
        </a:spcAft>
        <a:defRPr sz="4000" b="1" kern="1200">
          <a:solidFill>
            <a:srgbClr val="953735"/>
          </a:solidFill>
          <a:effectLst>
            <a:outerShdw blurRad="38100" dist="38100" dir="2700000" algn="tl">
              <a:srgbClr val="000000">
                <a:alpha val="43137"/>
              </a:srgbClr>
            </a:outerShdw>
          </a:effectLst>
          <a:latin typeface="微软雅黑" pitchFamily="34" charset="-122"/>
          <a:ea typeface="微软雅黑" pitchFamily="34" charset="-122"/>
          <a:cs typeface="+mj-cs"/>
        </a:defRPr>
      </a:lvl1pPr>
      <a:lvl2pPr algn="ctr" rtl="0" eaLnBrk="0" fontAlgn="base" hangingPunct="0">
        <a:spcBef>
          <a:spcPct val="0"/>
        </a:spcBef>
        <a:spcAft>
          <a:spcPct val="0"/>
        </a:spcAft>
        <a:defRPr sz="4000" b="1">
          <a:solidFill>
            <a:srgbClr val="953735"/>
          </a:solidFill>
          <a:latin typeface="微软雅黑" pitchFamily="34" charset="-122"/>
          <a:ea typeface="微软雅黑" pitchFamily="34" charset="-122"/>
        </a:defRPr>
      </a:lvl2pPr>
      <a:lvl3pPr algn="ctr" rtl="0" eaLnBrk="0" fontAlgn="base" hangingPunct="0">
        <a:spcBef>
          <a:spcPct val="0"/>
        </a:spcBef>
        <a:spcAft>
          <a:spcPct val="0"/>
        </a:spcAft>
        <a:defRPr sz="4000" b="1">
          <a:solidFill>
            <a:srgbClr val="953735"/>
          </a:solidFill>
          <a:latin typeface="微软雅黑" pitchFamily="34" charset="-122"/>
          <a:ea typeface="微软雅黑" pitchFamily="34" charset="-122"/>
        </a:defRPr>
      </a:lvl3pPr>
      <a:lvl4pPr algn="ctr" rtl="0" eaLnBrk="0" fontAlgn="base" hangingPunct="0">
        <a:spcBef>
          <a:spcPct val="0"/>
        </a:spcBef>
        <a:spcAft>
          <a:spcPct val="0"/>
        </a:spcAft>
        <a:defRPr sz="4000" b="1">
          <a:solidFill>
            <a:srgbClr val="953735"/>
          </a:solidFill>
          <a:latin typeface="微软雅黑" pitchFamily="34" charset="-122"/>
          <a:ea typeface="微软雅黑" pitchFamily="34" charset="-122"/>
        </a:defRPr>
      </a:lvl4pPr>
      <a:lvl5pPr algn="ctr" rtl="0" eaLnBrk="0" fontAlgn="base" hangingPunct="0">
        <a:spcBef>
          <a:spcPct val="0"/>
        </a:spcBef>
        <a:spcAft>
          <a:spcPct val="0"/>
        </a:spcAft>
        <a:defRPr sz="4000" b="1">
          <a:solidFill>
            <a:srgbClr val="953735"/>
          </a:solidFill>
          <a:latin typeface="微软雅黑" pitchFamily="34" charset="-122"/>
          <a:ea typeface="微软雅黑" pitchFamily="34" charset="-122"/>
        </a:defRPr>
      </a:lvl5pPr>
      <a:lvl6pPr marL="457200" algn="ctr" rtl="0" fontAlgn="base">
        <a:spcBef>
          <a:spcPct val="0"/>
        </a:spcBef>
        <a:spcAft>
          <a:spcPct val="0"/>
        </a:spcAft>
        <a:defRPr sz="4000" b="1">
          <a:solidFill>
            <a:srgbClr val="953735"/>
          </a:solidFill>
          <a:latin typeface="微软雅黑" pitchFamily="34" charset="-122"/>
          <a:ea typeface="微软雅黑" pitchFamily="34" charset="-122"/>
        </a:defRPr>
      </a:lvl6pPr>
      <a:lvl7pPr marL="914400" algn="ctr" rtl="0" fontAlgn="base">
        <a:spcBef>
          <a:spcPct val="0"/>
        </a:spcBef>
        <a:spcAft>
          <a:spcPct val="0"/>
        </a:spcAft>
        <a:defRPr sz="4000" b="1">
          <a:solidFill>
            <a:srgbClr val="953735"/>
          </a:solidFill>
          <a:latin typeface="微软雅黑" pitchFamily="34" charset="-122"/>
          <a:ea typeface="微软雅黑" pitchFamily="34" charset="-122"/>
        </a:defRPr>
      </a:lvl7pPr>
      <a:lvl8pPr marL="1371600" algn="ctr" rtl="0" fontAlgn="base">
        <a:spcBef>
          <a:spcPct val="0"/>
        </a:spcBef>
        <a:spcAft>
          <a:spcPct val="0"/>
        </a:spcAft>
        <a:defRPr sz="4000" b="1">
          <a:solidFill>
            <a:srgbClr val="953735"/>
          </a:solidFill>
          <a:latin typeface="微软雅黑" pitchFamily="34" charset="-122"/>
          <a:ea typeface="微软雅黑" pitchFamily="34" charset="-122"/>
        </a:defRPr>
      </a:lvl8pPr>
      <a:lvl9pPr marL="1828800" algn="ctr" rtl="0" fontAlgn="base">
        <a:spcBef>
          <a:spcPct val="0"/>
        </a:spcBef>
        <a:spcAft>
          <a:spcPct val="0"/>
        </a:spcAft>
        <a:defRPr sz="4000" b="1">
          <a:solidFill>
            <a:srgbClr val="953735"/>
          </a:solidFill>
          <a:latin typeface="微软雅黑" pitchFamily="34" charset="-122"/>
          <a:ea typeface="微软雅黑" pitchFamily="34" charset="-122"/>
        </a:defRPr>
      </a:lvl9pPr>
    </p:titleStyle>
    <p:bodyStyle>
      <a:lvl1pPr marL="342900" indent="-342900" algn="l" rtl="0" eaLnBrk="0" fontAlgn="base" hangingPunct="0">
        <a:lnSpc>
          <a:spcPct val="120000"/>
        </a:lnSpc>
        <a:spcBef>
          <a:spcPts val="600"/>
        </a:spcBef>
        <a:spcAft>
          <a:spcPct val="0"/>
        </a:spcAft>
        <a:buFont typeface="Arial" panose="020B0604020202020204" pitchFamily="34" charset="0"/>
        <a:buChar char="•"/>
        <a:defRPr sz="3200" kern="1200">
          <a:solidFill>
            <a:schemeClr val="tx1"/>
          </a:solidFill>
          <a:latin typeface="黑体" pitchFamily="2" charset="-122"/>
          <a:ea typeface="黑体" pitchFamily="2" charset="-122"/>
          <a:cs typeface="+mn-cs"/>
        </a:defRPr>
      </a:lvl1pPr>
      <a:lvl2pPr marL="742950" indent="-285750" algn="l" rtl="0" eaLnBrk="0" fontAlgn="base" hangingPunct="0">
        <a:lnSpc>
          <a:spcPct val="120000"/>
        </a:lnSpc>
        <a:spcBef>
          <a:spcPts val="600"/>
        </a:spcBef>
        <a:spcAft>
          <a:spcPct val="0"/>
        </a:spcAft>
        <a:buFont typeface="Arial" panose="020B0604020202020204" pitchFamily="34" charset="0"/>
        <a:buChar char="–"/>
        <a:defRPr sz="2800" kern="1200">
          <a:solidFill>
            <a:schemeClr val="tx1"/>
          </a:solidFill>
          <a:latin typeface="黑体" pitchFamily="2" charset="-122"/>
          <a:ea typeface="黑体" pitchFamily="2" charset="-122"/>
          <a:cs typeface="+mn-cs"/>
        </a:defRPr>
      </a:lvl2pPr>
      <a:lvl3pPr marL="1143000" indent="-228600" algn="l" rtl="0" eaLnBrk="0" fontAlgn="base" hangingPunct="0">
        <a:lnSpc>
          <a:spcPct val="120000"/>
        </a:lnSpc>
        <a:spcBef>
          <a:spcPts val="600"/>
        </a:spcBef>
        <a:spcAft>
          <a:spcPct val="0"/>
        </a:spcAft>
        <a:buFont typeface="Arial" panose="020B0604020202020204" pitchFamily="34" charset="0"/>
        <a:buChar char="•"/>
        <a:defRPr sz="2400" kern="1200">
          <a:solidFill>
            <a:schemeClr val="tx1"/>
          </a:solidFill>
          <a:latin typeface="黑体" pitchFamily="2" charset="-122"/>
          <a:ea typeface="黑体" pitchFamily="2" charset="-122"/>
          <a:cs typeface="+mn-cs"/>
        </a:defRPr>
      </a:lvl3pPr>
      <a:lvl4pPr marL="1600200" indent="-228600" algn="l" rtl="0" eaLnBrk="0" fontAlgn="base" hangingPunct="0">
        <a:lnSpc>
          <a:spcPct val="120000"/>
        </a:lnSpc>
        <a:spcBef>
          <a:spcPts val="600"/>
        </a:spcBef>
        <a:spcAft>
          <a:spcPct val="0"/>
        </a:spcAft>
        <a:buFont typeface="Arial" panose="020B0604020202020204" pitchFamily="34" charset="0"/>
        <a:buChar char="–"/>
        <a:defRPr sz="2000" kern="1200">
          <a:solidFill>
            <a:schemeClr val="tx1"/>
          </a:solidFill>
          <a:latin typeface="黑体" pitchFamily="2" charset="-122"/>
          <a:ea typeface="黑体" pitchFamily="2" charset="-122"/>
          <a:cs typeface="+mn-cs"/>
        </a:defRPr>
      </a:lvl4pPr>
      <a:lvl5pPr marL="2057400" indent="-228600" algn="l" rtl="0" eaLnBrk="0" fontAlgn="base" hangingPunct="0">
        <a:lnSpc>
          <a:spcPct val="120000"/>
        </a:lnSpc>
        <a:spcBef>
          <a:spcPts val="600"/>
        </a:spcBef>
        <a:spcAft>
          <a:spcPct val="0"/>
        </a:spcAft>
        <a:buFont typeface="Arial" panose="020B0604020202020204" pitchFamily="34" charset="0"/>
        <a:buChar char="»"/>
        <a:defRPr sz="2000" kern="1200">
          <a:solidFill>
            <a:schemeClr val="tx1"/>
          </a:solidFill>
          <a:latin typeface="黑体" pitchFamily="2" charset="-122"/>
          <a:ea typeface="黑体"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050" name="Picture 2" descr="图片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p:cNvSpPr>
            <a:spLocks noGrp="1" noChangeArrowheads="1"/>
          </p:cNvSpPr>
          <p:nvPr>
            <p:ph type="title"/>
          </p:nvPr>
        </p:nvSpPr>
        <p:spPr bwMode="auto">
          <a:xfrm>
            <a:off x="609600" y="333375"/>
            <a:ext cx="80010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5720" rIns="91440" bIns="45720" numCol="1" anchor="ctr" anchorCtr="0" compatLnSpc="1">
            <a:prstTxWarp prst="textNoShape">
              <a:avLst/>
            </a:prstTxWarp>
          </a:bodyPr>
          <a:lstStyle/>
          <a:p>
            <a:pPr lvl="0"/>
            <a:r>
              <a:rPr lang="zh-CN" altLang="en-US" smtClean="0"/>
              <a:t>单击此处编辑母版标题样式</a:t>
            </a:r>
          </a:p>
        </p:txBody>
      </p:sp>
      <p:sp>
        <p:nvSpPr>
          <p:cNvPr id="2052" name="Rectangle 3"/>
          <p:cNvSpPr>
            <a:spLocks noGrp="1" noChangeArrowheads="1"/>
          </p:cNvSpPr>
          <p:nvPr>
            <p:ph type="body" idx="1"/>
          </p:nvPr>
        </p:nvSpPr>
        <p:spPr bwMode="auto">
          <a:xfrm>
            <a:off x="609600" y="1219200"/>
            <a:ext cx="8001000" cy="512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2053" name="Picture 5" descr="横式logo"/>
          <p:cNvPicPr>
            <a:picLocks noChangeAspect="1" noChangeArrowheads="1"/>
          </p:cNvPicPr>
          <p:nvPr userDrawn="1"/>
        </p:nvPicPr>
        <p:blipFill>
          <a:blip r:embed="rId14" cstate="print">
            <a:clrChange>
              <a:clrFrom>
                <a:srgbClr val="FEFEFE"/>
              </a:clrFrom>
              <a:clrTo>
                <a:srgbClr val="FEFEFE">
                  <a:alpha val="0"/>
                </a:srgbClr>
              </a:clrTo>
            </a:clrChange>
            <a:extLst>
              <a:ext uri="{28A0092B-C50C-407E-A947-70E740481C1C}">
                <a14:useLocalDpi xmlns:a14="http://schemas.microsoft.com/office/drawing/2010/main" val="0"/>
              </a:ext>
            </a:extLst>
          </a:blip>
          <a:srcRect l="2971" r="80199" b="5664"/>
          <a:stretch>
            <a:fillRect/>
          </a:stretch>
        </p:blipFill>
        <p:spPr bwMode="auto">
          <a:xfrm>
            <a:off x="152400" y="152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iming>
    <p:tnLst>
      <p:par>
        <p:cTn id="1" dur="indefinite" restart="never" nodeType="tmRoot"/>
      </p:par>
    </p:tnLst>
  </p:timing>
  <p:txStyles>
    <p:titleStyle>
      <a:lvl1pPr algn="r" rtl="0" eaLnBrk="0" fontAlgn="base" hangingPunct="0">
        <a:lnSpc>
          <a:spcPct val="90000"/>
        </a:lnSpc>
        <a:spcBef>
          <a:spcPct val="0"/>
        </a:spcBef>
        <a:spcAft>
          <a:spcPct val="0"/>
        </a:spcAft>
        <a:defRPr sz="2800" b="1">
          <a:solidFill>
            <a:srgbClr val="000000"/>
          </a:solidFill>
          <a:latin typeface="+mj-lt"/>
          <a:ea typeface="+mj-ea"/>
          <a:cs typeface="+mj-cs"/>
        </a:defRPr>
      </a:lvl1pPr>
      <a:lvl2pPr algn="r" rtl="0" eaLnBrk="0" fontAlgn="base" hangingPunct="0">
        <a:lnSpc>
          <a:spcPct val="90000"/>
        </a:lnSpc>
        <a:spcBef>
          <a:spcPct val="0"/>
        </a:spcBef>
        <a:spcAft>
          <a:spcPct val="0"/>
        </a:spcAft>
        <a:defRPr sz="2800" b="1">
          <a:solidFill>
            <a:srgbClr val="000000"/>
          </a:solidFill>
          <a:latin typeface="Baskerville Old Face" pitchFamily="18" charset="0"/>
          <a:ea typeface="宋体" pitchFamily="2" charset="-122"/>
        </a:defRPr>
      </a:lvl2pPr>
      <a:lvl3pPr algn="r" rtl="0" eaLnBrk="0" fontAlgn="base" hangingPunct="0">
        <a:lnSpc>
          <a:spcPct val="90000"/>
        </a:lnSpc>
        <a:spcBef>
          <a:spcPct val="0"/>
        </a:spcBef>
        <a:spcAft>
          <a:spcPct val="0"/>
        </a:spcAft>
        <a:defRPr sz="2800" b="1">
          <a:solidFill>
            <a:srgbClr val="000000"/>
          </a:solidFill>
          <a:latin typeface="Baskerville Old Face" pitchFamily="18" charset="0"/>
          <a:ea typeface="宋体" pitchFamily="2" charset="-122"/>
        </a:defRPr>
      </a:lvl3pPr>
      <a:lvl4pPr algn="r" rtl="0" eaLnBrk="0" fontAlgn="base" hangingPunct="0">
        <a:lnSpc>
          <a:spcPct val="90000"/>
        </a:lnSpc>
        <a:spcBef>
          <a:spcPct val="0"/>
        </a:spcBef>
        <a:spcAft>
          <a:spcPct val="0"/>
        </a:spcAft>
        <a:defRPr sz="2800" b="1">
          <a:solidFill>
            <a:srgbClr val="000000"/>
          </a:solidFill>
          <a:latin typeface="Baskerville Old Face" pitchFamily="18" charset="0"/>
          <a:ea typeface="宋体" pitchFamily="2" charset="-122"/>
        </a:defRPr>
      </a:lvl4pPr>
      <a:lvl5pPr algn="r" rtl="0" eaLnBrk="0" fontAlgn="base" hangingPunct="0">
        <a:lnSpc>
          <a:spcPct val="90000"/>
        </a:lnSpc>
        <a:spcBef>
          <a:spcPct val="0"/>
        </a:spcBef>
        <a:spcAft>
          <a:spcPct val="0"/>
        </a:spcAft>
        <a:defRPr sz="2800" b="1">
          <a:solidFill>
            <a:srgbClr val="000000"/>
          </a:solidFill>
          <a:latin typeface="Baskerville Old Face" pitchFamily="18" charset="0"/>
          <a:ea typeface="宋体" pitchFamily="2" charset="-122"/>
        </a:defRPr>
      </a:lvl5pPr>
      <a:lvl6pPr marL="457200" algn="r" rtl="0" fontAlgn="base">
        <a:lnSpc>
          <a:spcPct val="90000"/>
        </a:lnSpc>
        <a:spcBef>
          <a:spcPct val="0"/>
        </a:spcBef>
        <a:spcAft>
          <a:spcPct val="0"/>
        </a:spcAft>
        <a:defRPr sz="2800" b="1">
          <a:solidFill>
            <a:srgbClr val="000000"/>
          </a:solidFill>
          <a:latin typeface="Baskerville Old Face" pitchFamily="18" charset="0"/>
          <a:ea typeface="宋体" pitchFamily="2" charset="-122"/>
        </a:defRPr>
      </a:lvl6pPr>
      <a:lvl7pPr marL="914400" algn="r" rtl="0" fontAlgn="base">
        <a:lnSpc>
          <a:spcPct val="90000"/>
        </a:lnSpc>
        <a:spcBef>
          <a:spcPct val="0"/>
        </a:spcBef>
        <a:spcAft>
          <a:spcPct val="0"/>
        </a:spcAft>
        <a:defRPr sz="2800" b="1">
          <a:solidFill>
            <a:srgbClr val="000000"/>
          </a:solidFill>
          <a:latin typeface="Baskerville Old Face" pitchFamily="18" charset="0"/>
          <a:ea typeface="宋体" pitchFamily="2" charset="-122"/>
        </a:defRPr>
      </a:lvl7pPr>
      <a:lvl8pPr marL="1371600" algn="r" rtl="0" fontAlgn="base">
        <a:lnSpc>
          <a:spcPct val="90000"/>
        </a:lnSpc>
        <a:spcBef>
          <a:spcPct val="0"/>
        </a:spcBef>
        <a:spcAft>
          <a:spcPct val="0"/>
        </a:spcAft>
        <a:defRPr sz="2800" b="1">
          <a:solidFill>
            <a:srgbClr val="000000"/>
          </a:solidFill>
          <a:latin typeface="Baskerville Old Face" pitchFamily="18" charset="0"/>
          <a:ea typeface="宋体" pitchFamily="2" charset="-122"/>
        </a:defRPr>
      </a:lvl8pPr>
      <a:lvl9pPr marL="1828800" algn="r" rtl="0" fontAlgn="base">
        <a:lnSpc>
          <a:spcPct val="90000"/>
        </a:lnSpc>
        <a:spcBef>
          <a:spcPct val="0"/>
        </a:spcBef>
        <a:spcAft>
          <a:spcPct val="0"/>
        </a:spcAft>
        <a:defRPr sz="2800" b="1">
          <a:solidFill>
            <a:srgbClr val="000000"/>
          </a:solidFill>
          <a:latin typeface="Baskerville Old Face" pitchFamily="18" charset="0"/>
          <a:ea typeface="宋体" pitchFamily="2" charset="-122"/>
        </a:defRPr>
      </a:lvl9pPr>
    </p:titleStyle>
    <p:bodyStyle>
      <a:lvl1pPr marL="342900" indent="-342900" algn="l" rtl="0" eaLnBrk="0" fontAlgn="base" hangingPunct="0">
        <a:lnSpc>
          <a:spcPct val="130000"/>
        </a:lnSpc>
        <a:spcBef>
          <a:spcPct val="20000"/>
        </a:spcBef>
        <a:spcAft>
          <a:spcPct val="20000"/>
        </a:spcAft>
        <a:buClr>
          <a:srgbClr val="1A525A"/>
        </a:buClr>
        <a:buFont typeface="Wingdings" panose="05000000000000000000" pitchFamily="2" charset="2"/>
        <a:buChar char="ã"/>
        <a:defRPr b="1">
          <a:solidFill>
            <a:schemeClr val="tx2"/>
          </a:solidFill>
          <a:latin typeface="+mn-lt"/>
          <a:ea typeface="+mn-ea"/>
          <a:cs typeface="+mn-cs"/>
        </a:defRPr>
      </a:lvl1pPr>
      <a:lvl2pPr marL="742950" indent="-285750" algn="l" rtl="0" eaLnBrk="0" fontAlgn="base" hangingPunct="0">
        <a:lnSpc>
          <a:spcPct val="130000"/>
        </a:lnSpc>
        <a:spcBef>
          <a:spcPct val="20000"/>
        </a:spcBef>
        <a:spcAft>
          <a:spcPct val="20000"/>
        </a:spcAft>
        <a:buClr>
          <a:srgbClr val="5F5F5F"/>
        </a:buClr>
        <a:buSzPct val="85000"/>
        <a:buFont typeface="Wingdings" pitchFamily="2" charset="2"/>
        <a:buChar char="p"/>
        <a:defRPr sz="1600" b="1">
          <a:solidFill>
            <a:schemeClr val="tx2"/>
          </a:solidFill>
          <a:latin typeface="+mn-lt"/>
          <a:ea typeface="+mn-ea"/>
        </a:defRPr>
      </a:lvl2pPr>
      <a:lvl3pPr marL="1143000" indent="-228600" algn="l" rtl="0" eaLnBrk="0" fontAlgn="base" hangingPunct="0">
        <a:lnSpc>
          <a:spcPct val="130000"/>
        </a:lnSpc>
        <a:spcBef>
          <a:spcPct val="20000"/>
        </a:spcBef>
        <a:spcAft>
          <a:spcPct val="20000"/>
        </a:spcAft>
        <a:buClr>
          <a:srgbClr val="C0C0C0"/>
        </a:buClr>
        <a:buFont typeface="Wingdings" panose="05000000000000000000" pitchFamily="2" charset="2"/>
        <a:buChar char="§"/>
        <a:defRPr sz="1600" b="1">
          <a:solidFill>
            <a:schemeClr val="tx2"/>
          </a:solidFill>
          <a:latin typeface="+mn-lt"/>
          <a:ea typeface="+mn-ea"/>
        </a:defRPr>
      </a:lvl3pPr>
      <a:lvl4pPr marL="1600200" indent="-228600" algn="l" rtl="0" eaLnBrk="0" fontAlgn="base" hangingPunct="0">
        <a:lnSpc>
          <a:spcPct val="130000"/>
        </a:lnSpc>
        <a:spcBef>
          <a:spcPct val="20000"/>
        </a:spcBef>
        <a:spcAft>
          <a:spcPct val="20000"/>
        </a:spcAft>
        <a:buClr>
          <a:srgbClr val="800000"/>
        </a:buClr>
        <a:buFont typeface="Wingdings" panose="05000000000000000000" pitchFamily="2" charset="2"/>
        <a:buBlip>
          <a:blip r:embed="rId15"/>
        </a:buBlip>
        <a:defRPr sz="1600" b="1">
          <a:solidFill>
            <a:schemeClr val="tx2"/>
          </a:solidFill>
          <a:latin typeface="+mn-lt"/>
          <a:ea typeface="+mn-ea"/>
        </a:defRPr>
      </a:lvl4pPr>
      <a:lvl5pPr marL="2057400" indent="-228600" algn="l" rtl="0" eaLnBrk="0" fontAlgn="base" hangingPunct="0">
        <a:lnSpc>
          <a:spcPct val="130000"/>
        </a:lnSpc>
        <a:spcBef>
          <a:spcPct val="20000"/>
        </a:spcBef>
        <a:spcAft>
          <a:spcPct val="20000"/>
        </a:spcAft>
        <a:buClr>
          <a:srgbClr val="800000"/>
        </a:buClr>
        <a:buFont typeface="Wingdings" panose="05000000000000000000" pitchFamily="2" charset="2"/>
        <a:buBlip>
          <a:blip r:embed="rId15"/>
        </a:buBlip>
        <a:defRPr sz="1600" b="1">
          <a:solidFill>
            <a:schemeClr val="tx2"/>
          </a:solidFill>
          <a:latin typeface="+mn-lt"/>
          <a:ea typeface="+mn-ea"/>
        </a:defRPr>
      </a:lvl5pPr>
      <a:lvl6pPr marL="2514600" indent="-228600" algn="l" rtl="0" fontAlgn="base">
        <a:lnSpc>
          <a:spcPct val="130000"/>
        </a:lnSpc>
        <a:spcBef>
          <a:spcPct val="20000"/>
        </a:spcBef>
        <a:spcAft>
          <a:spcPct val="20000"/>
        </a:spcAft>
        <a:buClr>
          <a:srgbClr val="800000"/>
        </a:buClr>
        <a:buFont typeface="Wingdings" pitchFamily="2" charset="2"/>
        <a:buBlip>
          <a:blip r:embed="rId15"/>
        </a:buBlip>
        <a:defRPr sz="1600" b="1">
          <a:solidFill>
            <a:schemeClr val="tx2"/>
          </a:solidFill>
          <a:latin typeface="+mn-lt"/>
          <a:ea typeface="+mn-ea"/>
        </a:defRPr>
      </a:lvl6pPr>
      <a:lvl7pPr marL="2971800" indent="-228600" algn="l" rtl="0" fontAlgn="base">
        <a:lnSpc>
          <a:spcPct val="130000"/>
        </a:lnSpc>
        <a:spcBef>
          <a:spcPct val="20000"/>
        </a:spcBef>
        <a:spcAft>
          <a:spcPct val="20000"/>
        </a:spcAft>
        <a:buClr>
          <a:srgbClr val="800000"/>
        </a:buClr>
        <a:buFont typeface="Wingdings" pitchFamily="2" charset="2"/>
        <a:buBlip>
          <a:blip r:embed="rId15"/>
        </a:buBlip>
        <a:defRPr sz="1600" b="1">
          <a:solidFill>
            <a:schemeClr val="tx2"/>
          </a:solidFill>
          <a:latin typeface="+mn-lt"/>
          <a:ea typeface="+mn-ea"/>
        </a:defRPr>
      </a:lvl7pPr>
      <a:lvl8pPr marL="3429000" indent="-228600" algn="l" rtl="0" fontAlgn="base">
        <a:lnSpc>
          <a:spcPct val="130000"/>
        </a:lnSpc>
        <a:spcBef>
          <a:spcPct val="20000"/>
        </a:spcBef>
        <a:spcAft>
          <a:spcPct val="20000"/>
        </a:spcAft>
        <a:buClr>
          <a:srgbClr val="800000"/>
        </a:buClr>
        <a:buFont typeface="Wingdings" pitchFamily="2" charset="2"/>
        <a:buBlip>
          <a:blip r:embed="rId15"/>
        </a:buBlip>
        <a:defRPr sz="1600" b="1">
          <a:solidFill>
            <a:schemeClr val="tx2"/>
          </a:solidFill>
          <a:latin typeface="+mn-lt"/>
          <a:ea typeface="+mn-ea"/>
        </a:defRPr>
      </a:lvl8pPr>
      <a:lvl9pPr marL="3886200" indent="-228600" algn="l" rtl="0" fontAlgn="base">
        <a:lnSpc>
          <a:spcPct val="130000"/>
        </a:lnSpc>
        <a:spcBef>
          <a:spcPct val="20000"/>
        </a:spcBef>
        <a:spcAft>
          <a:spcPct val="20000"/>
        </a:spcAft>
        <a:buClr>
          <a:srgbClr val="800000"/>
        </a:buClr>
        <a:buFont typeface="Wingdings" pitchFamily="2" charset="2"/>
        <a:buBlip>
          <a:blip r:embed="rId15"/>
        </a:buBlip>
        <a:defRPr sz="1600" b="1">
          <a:solidFill>
            <a:schemeClr val="tx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7" descr="E:\tmp\校名加校徽.png"/>
          <p:cNvPicPr>
            <a:picLocks noChangeAspect="1" noChangeArrowheads="1"/>
          </p:cNvPicPr>
          <p:nvPr userDrawn="1"/>
        </p:nvPicPr>
        <p:blipFill>
          <a:blip r:embed="rId15" cstate="print">
            <a:duotone>
              <a:prstClr val="black"/>
              <a:schemeClr val="accent1">
                <a:tint val="45000"/>
                <a:satMod val="400000"/>
              </a:schemeClr>
            </a:duotone>
          </a:blip>
          <a:srcRect/>
          <a:stretch>
            <a:fillRect/>
          </a:stretch>
        </p:blipFill>
        <p:spPr bwMode="auto">
          <a:xfrm>
            <a:off x="6084168" y="6453336"/>
            <a:ext cx="1800200" cy="387412"/>
          </a:xfrm>
          <a:prstGeom prst="rect">
            <a:avLst/>
          </a:prstGeom>
          <a:noFill/>
          <a:ln w="9525">
            <a:noFill/>
            <a:miter lim="800000"/>
            <a:headEnd/>
            <a:tailEnd/>
          </a:ln>
        </p:spPr>
      </p:pic>
      <p:pic>
        <p:nvPicPr>
          <p:cNvPr id="8" name="Picture 8" descr="E:\tmp\院名.png"/>
          <p:cNvPicPr>
            <a:picLocks noChangeAspect="1" noChangeArrowheads="1"/>
          </p:cNvPicPr>
          <p:nvPr userDrawn="1"/>
        </p:nvPicPr>
        <p:blipFill>
          <a:blip r:embed="rId16" cstate="print">
            <a:duotone>
              <a:prstClr val="black"/>
              <a:schemeClr val="accent1">
                <a:tint val="45000"/>
                <a:satMod val="400000"/>
              </a:schemeClr>
            </a:duotone>
          </a:blip>
          <a:srcRect/>
          <a:stretch>
            <a:fillRect/>
          </a:stretch>
        </p:blipFill>
        <p:spPr bwMode="auto">
          <a:xfrm>
            <a:off x="7884368" y="6353944"/>
            <a:ext cx="1193815" cy="504056"/>
          </a:xfrm>
          <a:prstGeom prst="rect">
            <a:avLst/>
          </a:prstGeom>
          <a:noFill/>
          <a:ln w="9525">
            <a:noFill/>
            <a:miter lim="800000"/>
            <a:headEnd/>
            <a:tailEnd/>
          </a:ln>
        </p:spPr>
      </p:pic>
    </p:spTree>
    <p:extLst>
      <p:ext uri="{BB962C8B-B14F-4D97-AF65-F5344CB8AC3E}">
        <p14:creationId xmlns:p14="http://schemas.microsoft.com/office/powerpoint/2010/main" val="4245009681"/>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Lst>
  <p:hf sldNum="0" hdr="0" ftr="0" dt="0"/>
  <p:txStyles>
    <p:titleStyle>
      <a:lvl1pPr algn="ctr" defTabSz="914400" rtl="0" eaLnBrk="1" latinLnBrk="0" hangingPunct="1">
        <a:spcBef>
          <a:spcPct val="0"/>
        </a:spcBef>
        <a:buNone/>
        <a:defRPr sz="4000" b="1" kern="1200">
          <a:solidFill>
            <a:schemeClr val="accent2">
              <a:lumMod val="75000"/>
            </a:schemeClr>
          </a:solidFill>
          <a:effectLst>
            <a:outerShdw blurRad="38100" dist="38100" dir="2700000" algn="tl">
              <a:srgbClr val="000000">
                <a:alpha val="43137"/>
              </a:srgbClr>
            </a:outerShdw>
          </a:effectLst>
          <a:latin typeface="微软雅黑" pitchFamily="34" charset="-122"/>
          <a:ea typeface="微软雅黑" pitchFamily="34" charset="-122"/>
          <a:cs typeface="+mj-cs"/>
        </a:defRPr>
      </a:lvl1pPr>
    </p:titleStyle>
    <p:bodyStyle>
      <a:lvl1pPr marL="342900" indent="-342900" algn="l" defTabSz="914400" rtl="0" eaLnBrk="1" latinLnBrk="0" hangingPunct="1">
        <a:lnSpc>
          <a:spcPct val="120000"/>
        </a:lnSpc>
        <a:spcBef>
          <a:spcPct val="20000"/>
        </a:spcBef>
        <a:buFont typeface="Arial" pitchFamily="34" charset="0"/>
        <a:buChar char="•"/>
        <a:defRPr sz="3600" kern="1200">
          <a:solidFill>
            <a:schemeClr val="tx1"/>
          </a:solidFill>
          <a:latin typeface="黑体" pitchFamily="2" charset="-122"/>
          <a:ea typeface="黑体" pitchFamily="2" charset="-122"/>
          <a:cs typeface="+mn-cs"/>
        </a:defRPr>
      </a:lvl1pPr>
      <a:lvl2pPr marL="742950" indent="-285750" algn="l" defTabSz="914400" rtl="0" eaLnBrk="1" latinLnBrk="0" hangingPunct="1">
        <a:lnSpc>
          <a:spcPct val="120000"/>
        </a:lnSpc>
        <a:spcBef>
          <a:spcPct val="20000"/>
        </a:spcBef>
        <a:buFont typeface="Arial" pitchFamily="34" charset="0"/>
        <a:buChar char="–"/>
        <a:defRPr sz="3200" kern="1200">
          <a:solidFill>
            <a:schemeClr val="tx1"/>
          </a:solidFill>
          <a:latin typeface="黑体" pitchFamily="2" charset="-122"/>
          <a:ea typeface="黑体" pitchFamily="2" charset="-122"/>
          <a:cs typeface="+mn-cs"/>
        </a:defRPr>
      </a:lvl2pPr>
      <a:lvl3pPr marL="1143000" indent="-228600" algn="l" defTabSz="914400" rtl="0" eaLnBrk="1" latinLnBrk="0" hangingPunct="1">
        <a:lnSpc>
          <a:spcPct val="120000"/>
        </a:lnSpc>
        <a:spcBef>
          <a:spcPct val="20000"/>
        </a:spcBef>
        <a:buFont typeface="Arial" pitchFamily="34" charset="0"/>
        <a:buChar char="•"/>
        <a:defRPr sz="2800" kern="1200">
          <a:solidFill>
            <a:schemeClr val="tx1"/>
          </a:solidFill>
          <a:latin typeface="黑体" pitchFamily="2" charset="-122"/>
          <a:ea typeface="黑体" pitchFamily="2" charset="-122"/>
          <a:cs typeface="+mn-cs"/>
        </a:defRPr>
      </a:lvl3pPr>
      <a:lvl4pPr marL="1600200" indent="-228600" algn="l" defTabSz="914400" rtl="0" eaLnBrk="1" latinLnBrk="0" hangingPunct="1">
        <a:lnSpc>
          <a:spcPct val="120000"/>
        </a:lnSpc>
        <a:spcBef>
          <a:spcPct val="20000"/>
        </a:spcBef>
        <a:buFont typeface="Arial" pitchFamily="34" charset="0"/>
        <a:buChar char="–"/>
        <a:defRPr sz="2400" kern="1200">
          <a:solidFill>
            <a:schemeClr val="tx1"/>
          </a:solidFill>
          <a:latin typeface="黑体" pitchFamily="2" charset="-122"/>
          <a:ea typeface="黑体" pitchFamily="2" charset="-122"/>
          <a:cs typeface="+mn-cs"/>
        </a:defRPr>
      </a:lvl4pPr>
      <a:lvl5pPr marL="2057400" indent="-228600" algn="l" defTabSz="914400" rtl="0" eaLnBrk="1" latinLnBrk="0" hangingPunct="1">
        <a:lnSpc>
          <a:spcPct val="120000"/>
        </a:lnSpc>
        <a:spcBef>
          <a:spcPct val="20000"/>
        </a:spcBef>
        <a:buFont typeface="Arial" pitchFamily="34" charset="0"/>
        <a:buChar char="»"/>
        <a:defRPr sz="2400" kern="1200">
          <a:solidFill>
            <a:schemeClr val="tx1"/>
          </a:solidFill>
          <a:latin typeface="黑体" pitchFamily="2" charset="-122"/>
          <a:ea typeface="黑体"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Microsoft_Excel_97-2003____1.xls"/><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5.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5900" y="1989138"/>
            <a:ext cx="8928100" cy="1470025"/>
          </a:xfrm>
        </p:spPr>
        <p:txBody>
          <a:bodyPr wrap="square" numCol="1" anchorCtr="0" compatLnSpc="1">
            <a:prstTxWarp prst="textNoShape">
              <a:avLst/>
            </a:prstTxWarp>
            <a:normAutofit/>
          </a:bodyPr>
          <a:lstStyle/>
          <a:p>
            <a:pPr eaLnBrk="1" hangingPunct="1">
              <a:spcBef>
                <a:spcPts val="600"/>
              </a:spcBef>
              <a:defRPr/>
            </a:pPr>
            <a:r>
              <a:rPr lang="zh-CN" altLang="en-US" sz="4800" dirty="0" smtClean="0">
                <a:solidFill>
                  <a:schemeClr val="hlink"/>
                </a:solidFill>
                <a:effectLst>
                  <a:outerShdw blurRad="38100" dist="38100" dir="2700000" algn="tl">
                    <a:srgbClr val="C0C0C0"/>
                  </a:outerShdw>
                </a:effectLst>
                <a:latin typeface="Times New Roman" pitchFamily="18" charset="0"/>
              </a:rPr>
              <a:t>研究生培养的目标与举措</a:t>
            </a:r>
          </a:p>
        </p:txBody>
      </p:sp>
      <p:sp>
        <p:nvSpPr>
          <p:cNvPr id="14339" name="副标题 2"/>
          <p:cNvSpPr>
            <a:spLocks noGrp="1"/>
          </p:cNvSpPr>
          <p:nvPr>
            <p:ph type="subTitle" idx="1"/>
          </p:nvPr>
        </p:nvSpPr>
        <p:spPr>
          <a:xfrm>
            <a:off x="1403350" y="4437063"/>
            <a:ext cx="6400800" cy="1752600"/>
          </a:xfrm>
        </p:spPr>
        <p:txBody>
          <a:bodyPr/>
          <a:lstStyle/>
          <a:p>
            <a:pPr eaLnBrk="1" hangingPunct="1">
              <a:lnSpc>
                <a:spcPct val="125000"/>
              </a:lnSpc>
            </a:pPr>
            <a:r>
              <a:rPr lang="zh-CN" altLang="en-US" sz="3600" b="1" dirty="0" smtClean="0">
                <a:latin typeface="黑体" panose="02010609060101010101" pitchFamily="49" charset="-122"/>
                <a:ea typeface="华文行楷" panose="02010800040101010101" pitchFamily="2" charset="-122"/>
              </a:rPr>
              <a:t>研究生院</a:t>
            </a:r>
            <a:endParaRPr lang="en-US" altLang="zh-CN" sz="3600" b="1" dirty="0" smtClean="0">
              <a:latin typeface="黑体" panose="02010609060101010101" pitchFamily="49" charset="-122"/>
              <a:ea typeface="华文行楷" panose="02010800040101010101" pitchFamily="2" charset="-122"/>
            </a:endParaRPr>
          </a:p>
          <a:p>
            <a:pPr eaLnBrk="1" hangingPunct="1">
              <a:lnSpc>
                <a:spcPct val="125000"/>
              </a:lnSpc>
            </a:pPr>
            <a:r>
              <a:rPr lang="zh-CN" altLang="en-US" dirty="0" smtClean="0">
                <a:latin typeface="黑体" panose="02010609060101010101" pitchFamily="49" charset="-122"/>
                <a:ea typeface="黑体" panose="02010609060101010101" pitchFamily="49" charset="-122"/>
              </a:rPr>
              <a:t>古继宝</a:t>
            </a:r>
            <a:endParaRPr lang="en-US" altLang="zh-CN" dirty="0" smtClean="0">
              <a:latin typeface="黑体" panose="02010609060101010101" pitchFamily="49" charset="-122"/>
              <a:ea typeface="黑体" panose="02010609060101010101" pitchFamily="49" charset="-122"/>
            </a:endParaRPr>
          </a:p>
        </p:txBody>
      </p:sp>
      <p:pic>
        <p:nvPicPr>
          <p:cNvPr id="14340" name="图片 3" descr="校名加校徽.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28875" y="677863"/>
            <a:ext cx="3979863"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p:txBody>
          <a:bodyPr wrap="square" numCol="1" anchorCtr="0" compatLnSpc="1">
            <a:prstTxWarp prst="textNoShape">
              <a:avLst/>
            </a:prstTxWarp>
            <a:normAutofit/>
          </a:bodyPr>
          <a:lstStyle/>
          <a:p>
            <a:pPr marL="1016000" indent="-1016000" eaLnBrk="1" hangingPunct="1">
              <a:defRPr/>
            </a:pPr>
            <a:r>
              <a:rPr lang="zh-CN" altLang="en-US" sz="3600" dirty="0" smtClean="0">
                <a:effectLst>
                  <a:outerShdw blurRad="38100" dist="38100" dir="2700000" algn="tl">
                    <a:srgbClr val="C0C0C0"/>
                  </a:outerShdw>
                </a:effectLst>
              </a:rPr>
              <a:t>硕士培养</a:t>
            </a:r>
            <a:r>
              <a:rPr lang="zh-CN" altLang="en-US" sz="3600" dirty="0" smtClean="0">
                <a:effectLst>
                  <a:outerShdw blurRad="38100" dist="38100" dir="2700000" algn="tl">
                    <a:srgbClr val="C0C0C0"/>
                  </a:outerShdw>
                </a:effectLst>
              </a:rPr>
              <a:t>模式</a:t>
            </a:r>
            <a:r>
              <a:rPr lang="en-US" altLang="zh-CN" sz="3600" dirty="0" smtClean="0">
                <a:effectLst>
                  <a:outerShdw blurRad="38100" dist="38100" dir="2700000" algn="tl">
                    <a:srgbClr val="C0C0C0"/>
                  </a:outerShdw>
                </a:effectLst>
              </a:rPr>
              <a:t>——</a:t>
            </a:r>
            <a:r>
              <a:rPr lang="zh-CN" altLang="en-US" sz="3600" dirty="0" smtClean="0">
                <a:effectLst>
                  <a:outerShdw blurRad="38100" dist="38100" dir="2700000" algn="tl">
                    <a:srgbClr val="C0C0C0"/>
                  </a:outerShdw>
                </a:effectLst>
              </a:rPr>
              <a:t>服务于博士培养</a:t>
            </a:r>
            <a:endParaRPr lang="zh-CN" altLang="en-US" sz="3600" dirty="0" smtClean="0">
              <a:effectLst>
                <a:outerShdw blurRad="38100" dist="38100" dir="2700000" algn="tl">
                  <a:srgbClr val="C0C0C0"/>
                </a:outerShdw>
              </a:effectLst>
            </a:endParaRPr>
          </a:p>
        </p:txBody>
      </p:sp>
      <p:sp>
        <p:nvSpPr>
          <p:cNvPr id="18435" name="Rectangle 4"/>
          <p:cNvSpPr>
            <a:spLocks noChangeArrowheads="1"/>
          </p:cNvSpPr>
          <p:nvPr/>
        </p:nvSpPr>
        <p:spPr bwMode="auto">
          <a:xfrm>
            <a:off x="250825" y="1484313"/>
            <a:ext cx="87630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30000"/>
              </a:spcBef>
              <a:buClr>
                <a:srgbClr val="0000FF"/>
              </a:buClr>
              <a:buFont typeface="Wingdings" panose="05000000000000000000" pitchFamily="2" charset="2"/>
              <a:buChar char="«"/>
            </a:pPr>
            <a:r>
              <a:rPr kumimoji="1" lang="zh-CN" altLang="en-US" sz="2400" b="1" dirty="0">
                <a:latin typeface="楷体_GB2312" pitchFamily="49" charset="-122"/>
                <a:ea typeface="楷体_GB2312" pitchFamily="49" charset="-122"/>
              </a:rPr>
              <a:t>主要内容</a:t>
            </a:r>
          </a:p>
          <a:p>
            <a:pPr lvl="1" eaLnBrk="1" hangingPunct="1">
              <a:lnSpc>
                <a:spcPct val="120000"/>
              </a:lnSpc>
              <a:spcBef>
                <a:spcPct val="30000"/>
              </a:spcBef>
              <a:buClr>
                <a:srgbClr val="0000FF"/>
              </a:buClr>
              <a:buFont typeface="Wingdings" panose="05000000000000000000" pitchFamily="2" charset="2"/>
              <a:buChar char="Ø"/>
            </a:pPr>
            <a:r>
              <a:rPr kumimoji="1" lang="zh-CN" altLang="en-US" sz="2000" b="1" dirty="0">
                <a:latin typeface="楷体_GB2312" pitchFamily="49" charset="-122"/>
                <a:ea typeface="楷体_GB2312" pitchFamily="49" charset="-122"/>
              </a:rPr>
              <a:t>实施弹性学制，通常为</a:t>
            </a:r>
            <a:r>
              <a:rPr kumimoji="1" lang="en-US" altLang="zh-CN" sz="2400" b="1" i="1" u="sng" dirty="0">
                <a:solidFill>
                  <a:srgbClr val="0000FF"/>
                </a:solidFill>
                <a:latin typeface="楷体_GB2312" pitchFamily="49" charset="-122"/>
                <a:ea typeface="楷体_GB2312" pitchFamily="49" charset="-122"/>
              </a:rPr>
              <a:t>2-3</a:t>
            </a:r>
            <a:r>
              <a:rPr kumimoji="1" lang="zh-CN" altLang="en-US" sz="2400" b="1" i="1" u="sng" dirty="0">
                <a:solidFill>
                  <a:srgbClr val="0000FF"/>
                </a:solidFill>
                <a:latin typeface="楷体_GB2312" pitchFamily="49" charset="-122"/>
                <a:ea typeface="楷体_GB2312" pitchFamily="49" charset="-122"/>
              </a:rPr>
              <a:t>年</a:t>
            </a:r>
          </a:p>
          <a:p>
            <a:pPr lvl="1" eaLnBrk="1" hangingPunct="1">
              <a:lnSpc>
                <a:spcPct val="120000"/>
              </a:lnSpc>
              <a:spcBef>
                <a:spcPct val="30000"/>
              </a:spcBef>
              <a:buClr>
                <a:srgbClr val="0000FF"/>
              </a:buClr>
              <a:buFont typeface="Wingdings" panose="05000000000000000000" pitchFamily="2" charset="2"/>
              <a:buChar char="Ø"/>
            </a:pPr>
            <a:r>
              <a:rPr kumimoji="1" lang="zh-CN" altLang="en-US" sz="2000" b="1" dirty="0">
                <a:latin typeface="楷体_GB2312" pitchFamily="49" charset="-122"/>
                <a:ea typeface="楷体_GB2312" pitchFamily="49" charset="-122"/>
              </a:rPr>
              <a:t>总学分不低于</a:t>
            </a:r>
            <a:r>
              <a:rPr kumimoji="1" lang="en-US" altLang="zh-CN" sz="2400" b="1" i="1" u="sng" dirty="0">
                <a:solidFill>
                  <a:srgbClr val="0000FF"/>
                </a:solidFill>
                <a:latin typeface="楷体_GB2312" pitchFamily="49" charset="-122"/>
                <a:ea typeface="楷体_GB2312" pitchFamily="49" charset="-122"/>
              </a:rPr>
              <a:t>35</a:t>
            </a:r>
            <a:r>
              <a:rPr kumimoji="1" lang="zh-CN" altLang="en-US" sz="2400" b="1" i="1" u="sng" dirty="0">
                <a:solidFill>
                  <a:srgbClr val="0000FF"/>
                </a:solidFill>
                <a:latin typeface="楷体_GB2312" pitchFamily="49" charset="-122"/>
                <a:ea typeface="楷体_GB2312" pitchFamily="49" charset="-122"/>
              </a:rPr>
              <a:t>分</a:t>
            </a:r>
          </a:p>
          <a:p>
            <a:pPr lvl="1" eaLnBrk="1" hangingPunct="1">
              <a:lnSpc>
                <a:spcPct val="120000"/>
              </a:lnSpc>
              <a:spcBef>
                <a:spcPct val="30000"/>
              </a:spcBef>
              <a:buClr>
                <a:srgbClr val="0000FF"/>
              </a:buClr>
              <a:buFont typeface="Wingdings" panose="05000000000000000000" pitchFamily="2" charset="2"/>
              <a:buChar char="Ø"/>
            </a:pPr>
            <a:r>
              <a:rPr kumimoji="1" lang="zh-CN" altLang="en-US" sz="2000" b="1" dirty="0">
                <a:latin typeface="楷体_GB2312" pitchFamily="49" charset="-122"/>
                <a:ea typeface="楷体_GB2312" pitchFamily="49" charset="-122"/>
              </a:rPr>
              <a:t>其中公共必修课（英语、政治</a:t>
            </a:r>
            <a:r>
              <a:rPr kumimoji="1" lang="en-US" altLang="zh-CN" sz="2000" b="1" dirty="0">
                <a:latin typeface="楷体_GB2312" pitchFamily="49" charset="-122"/>
                <a:ea typeface="楷体_GB2312" pitchFamily="49" charset="-122"/>
              </a:rPr>
              <a:t>I</a:t>
            </a:r>
            <a:r>
              <a:rPr kumimoji="1" lang="zh-CN" altLang="en-US" sz="2000" b="1" dirty="0">
                <a:latin typeface="楷体_GB2312" pitchFamily="49" charset="-122"/>
                <a:ea typeface="楷体_GB2312" pitchFamily="49" charset="-122"/>
              </a:rPr>
              <a:t>）为</a:t>
            </a:r>
            <a:r>
              <a:rPr kumimoji="1" lang="en-US" altLang="zh-CN" sz="2400" b="1" i="1" u="sng" dirty="0">
                <a:solidFill>
                  <a:srgbClr val="0000FF"/>
                </a:solidFill>
                <a:latin typeface="楷体_GB2312" pitchFamily="49" charset="-122"/>
                <a:ea typeface="楷体_GB2312" pitchFamily="49" charset="-122"/>
              </a:rPr>
              <a:t>7</a:t>
            </a:r>
            <a:r>
              <a:rPr kumimoji="1" lang="zh-CN" altLang="en-US" sz="2400" b="1" i="1" u="sng" dirty="0">
                <a:solidFill>
                  <a:srgbClr val="0000FF"/>
                </a:solidFill>
                <a:latin typeface="楷体_GB2312" pitchFamily="49" charset="-122"/>
                <a:ea typeface="楷体_GB2312" pitchFamily="49" charset="-122"/>
              </a:rPr>
              <a:t>学分</a:t>
            </a:r>
          </a:p>
          <a:p>
            <a:pPr lvl="1" eaLnBrk="1" hangingPunct="1">
              <a:lnSpc>
                <a:spcPct val="120000"/>
              </a:lnSpc>
              <a:spcBef>
                <a:spcPct val="30000"/>
              </a:spcBef>
              <a:buClr>
                <a:srgbClr val="0000FF"/>
              </a:buClr>
              <a:buFont typeface="Wingdings" panose="05000000000000000000" pitchFamily="2" charset="2"/>
              <a:buChar char="Ø"/>
            </a:pPr>
            <a:r>
              <a:rPr kumimoji="1" lang="zh-CN" altLang="en-US" sz="2000" b="1" dirty="0">
                <a:latin typeface="楷体_GB2312" pitchFamily="49" charset="-122"/>
                <a:ea typeface="楷体_GB2312" pitchFamily="49" charset="-122"/>
              </a:rPr>
              <a:t>其他学分由</a:t>
            </a:r>
            <a:r>
              <a:rPr kumimoji="1" lang="zh-CN" altLang="en-US" sz="2400" b="1" i="1" u="sng" dirty="0">
                <a:solidFill>
                  <a:srgbClr val="0000FF"/>
                </a:solidFill>
                <a:latin typeface="楷体_GB2312" pitchFamily="49" charset="-122"/>
                <a:ea typeface="楷体_GB2312" pitchFamily="49" charset="-122"/>
              </a:rPr>
              <a:t>各学院</a:t>
            </a:r>
            <a:r>
              <a:rPr kumimoji="1" lang="zh-CN" altLang="en-US" sz="2000" b="1" dirty="0">
                <a:latin typeface="楷体_GB2312" pitchFamily="49" charset="-122"/>
                <a:ea typeface="楷体_GB2312" pitchFamily="49" charset="-122"/>
              </a:rPr>
              <a:t>（学科点）制定。</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p:txBody>
          <a:bodyPr wrap="square" numCol="1" anchorCtr="0" compatLnSpc="1">
            <a:prstTxWarp prst="textNoShape">
              <a:avLst/>
            </a:prstTxWarp>
          </a:bodyPr>
          <a:lstStyle/>
          <a:p>
            <a:pPr marL="1016000" indent="-1016000" eaLnBrk="1" hangingPunct="1">
              <a:defRPr/>
            </a:pPr>
            <a:r>
              <a:rPr lang="en-US" altLang="zh-CN" dirty="0" err="1" smtClean="0">
                <a:effectLst>
                  <a:outerShdw blurRad="38100" dist="38100" dir="2700000" algn="tl">
                    <a:srgbClr val="C0C0C0"/>
                  </a:outerShdw>
                </a:effectLst>
              </a:rPr>
              <a:t>普通博士培养模式</a:t>
            </a:r>
            <a:r>
              <a:rPr lang="en-US" altLang="zh-CN" dirty="0" smtClean="0">
                <a:effectLst>
                  <a:outerShdw blurRad="38100" dist="38100" dir="2700000" algn="tl">
                    <a:srgbClr val="C0C0C0"/>
                  </a:outerShdw>
                </a:effectLst>
              </a:rPr>
              <a:t>——</a:t>
            </a:r>
            <a:r>
              <a:rPr lang="zh-CN" altLang="en-US" dirty="0" smtClean="0">
                <a:effectLst>
                  <a:outerShdw blurRad="38100" dist="38100" dir="2700000" algn="tl">
                    <a:srgbClr val="C0C0C0"/>
                  </a:outerShdw>
                </a:effectLst>
              </a:rPr>
              <a:t>补充</a:t>
            </a:r>
            <a:endParaRPr lang="zh-CN" altLang="en-US" dirty="0" smtClean="0">
              <a:effectLst>
                <a:outerShdw blurRad="38100" dist="38100" dir="2700000" algn="tl">
                  <a:srgbClr val="C0C0C0"/>
                </a:outerShdw>
              </a:effectLst>
            </a:endParaRPr>
          </a:p>
        </p:txBody>
      </p:sp>
      <p:sp>
        <p:nvSpPr>
          <p:cNvPr id="20483" name="Rectangle 4"/>
          <p:cNvSpPr>
            <a:spLocks noChangeArrowheads="1"/>
          </p:cNvSpPr>
          <p:nvPr/>
        </p:nvSpPr>
        <p:spPr bwMode="auto">
          <a:xfrm>
            <a:off x="228600" y="1676400"/>
            <a:ext cx="86868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30000"/>
              </a:spcBef>
              <a:buClr>
                <a:srgbClr val="0000FF"/>
              </a:buClr>
              <a:buFont typeface="Wingdings" panose="05000000000000000000" pitchFamily="2" charset="2"/>
              <a:buChar char="«"/>
            </a:pPr>
            <a:r>
              <a:rPr kumimoji="1" lang="zh-CN" altLang="en-US" sz="2400" b="1" dirty="0" smtClean="0">
                <a:latin typeface="楷体_GB2312" pitchFamily="49" charset="-122"/>
                <a:ea typeface="楷体_GB2312" pitchFamily="49" charset="-122"/>
              </a:rPr>
              <a:t>地位：少量补充</a:t>
            </a:r>
            <a:r>
              <a:rPr kumimoji="1" lang="en-US" altLang="zh-CN" sz="2400" b="1" dirty="0" smtClean="0">
                <a:latin typeface="楷体_GB2312" pitchFamily="49" charset="-122"/>
                <a:ea typeface="楷体_GB2312" pitchFamily="49" charset="-122"/>
              </a:rPr>
              <a:t>+</a:t>
            </a:r>
            <a:r>
              <a:rPr kumimoji="1" lang="zh-CN" altLang="en-US" sz="2400" b="1" dirty="0" smtClean="0">
                <a:latin typeface="楷体_GB2312" pitchFamily="49" charset="-122"/>
                <a:ea typeface="楷体_GB2312" pitchFamily="49" charset="-122"/>
              </a:rPr>
              <a:t>在职培养</a:t>
            </a:r>
            <a:endParaRPr kumimoji="1" lang="en-US" altLang="zh-CN" sz="2400" b="1" dirty="0" smtClean="0">
              <a:latin typeface="楷体_GB2312" pitchFamily="49" charset="-122"/>
              <a:ea typeface="楷体_GB2312" pitchFamily="49" charset="-122"/>
            </a:endParaRPr>
          </a:p>
          <a:p>
            <a:pPr eaLnBrk="1" hangingPunct="1">
              <a:lnSpc>
                <a:spcPct val="120000"/>
              </a:lnSpc>
              <a:spcBef>
                <a:spcPct val="30000"/>
              </a:spcBef>
              <a:buClr>
                <a:srgbClr val="0000FF"/>
              </a:buClr>
              <a:buFont typeface="Wingdings" panose="05000000000000000000" pitchFamily="2" charset="2"/>
              <a:buChar char="«"/>
            </a:pPr>
            <a:r>
              <a:rPr kumimoji="1" lang="zh-CN" altLang="en-US" sz="2400" b="1" dirty="0" smtClean="0">
                <a:latin typeface="楷体_GB2312" pitchFamily="49" charset="-122"/>
                <a:ea typeface="楷体_GB2312" pitchFamily="49" charset="-122"/>
              </a:rPr>
              <a:t>主要</a:t>
            </a:r>
            <a:r>
              <a:rPr kumimoji="1" lang="zh-CN" altLang="en-US" sz="2400" b="1" dirty="0">
                <a:latin typeface="楷体_GB2312" pitchFamily="49" charset="-122"/>
                <a:ea typeface="楷体_GB2312" pitchFamily="49" charset="-122"/>
              </a:rPr>
              <a:t>内容</a:t>
            </a:r>
          </a:p>
          <a:p>
            <a:pPr lvl="1" eaLnBrk="1" hangingPunct="1">
              <a:lnSpc>
                <a:spcPct val="120000"/>
              </a:lnSpc>
              <a:spcBef>
                <a:spcPct val="30000"/>
              </a:spcBef>
              <a:buClr>
                <a:srgbClr val="0000FF"/>
              </a:buClr>
              <a:buFont typeface="Wingdings" panose="05000000000000000000" pitchFamily="2" charset="2"/>
              <a:buChar char="Ø"/>
            </a:pPr>
            <a:r>
              <a:rPr kumimoji="1" lang="zh-CN" altLang="en-US" sz="2000" b="1" dirty="0">
                <a:latin typeface="楷体_GB2312" pitchFamily="49" charset="-122"/>
                <a:ea typeface="楷体_GB2312" pitchFamily="49" charset="-122"/>
              </a:rPr>
              <a:t>博士入学考试获得学籍者</a:t>
            </a:r>
            <a:endParaRPr kumimoji="1" lang="en-US" altLang="zh-CN" sz="2000" b="1" dirty="0">
              <a:latin typeface="楷体_GB2312" pitchFamily="49" charset="-122"/>
              <a:ea typeface="楷体_GB2312" pitchFamily="49" charset="-122"/>
            </a:endParaRPr>
          </a:p>
          <a:p>
            <a:pPr lvl="1" eaLnBrk="1" hangingPunct="1">
              <a:lnSpc>
                <a:spcPct val="120000"/>
              </a:lnSpc>
              <a:spcBef>
                <a:spcPct val="30000"/>
              </a:spcBef>
              <a:buClr>
                <a:srgbClr val="0000FF"/>
              </a:buClr>
              <a:buFont typeface="Wingdings" panose="05000000000000000000" pitchFamily="2" charset="2"/>
              <a:buChar char="Ø"/>
            </a:pPr>
            <a:r>
              <a:rPr kumimoji="1" lang="zh-CN" altLang="en-US" sz="2000" b="1" dirty="0">
                <a:latin typeface="楷体_GB2312" pitchFamily="49" charset="-122"/>
                <a:ea typeface="楷体_GB2312" pitchFamily="49" charset="-122"/>
              </a:rPr>
              <a:t>学制为</a:t>
            </a:r>
            <a:r>
              <a:rPr kumimoji="1" lang="en-US" altLang="zh-CN" sz="2400" b="1" i="1" u="sng" dirty="0">
                <a:solidFill>
                  <a:srgbClr val="0000FF"/>
                </a:solidFill>
                <a:latin typeface="楷体_GB2312" pitchFamily="49" charset="-122"/>
                <a:ea typeface="楷体_GB2312" pitchFamily="49" charset="-122"/>
              </a:rPr>
              <a:t>3-4</a:t>
            </a:r>
            <a:r>
              <a:rPr kumimoji="1" lang="zh-CN" altLang="en-US" sz="2400" b="1" i="1" u="sng" dirty="0">
                <a:solidFill>
                  <a:srgbClr val="0000FF"/>
                </a:solidFill>
                <a:latin typeface="楷体_GB2312" pitchFamily="49" charset="-122"/>
                <a:ea typeface="楷体_GB2312" pitchFamily="49" charset="-122"/>
              </a:rPr>
              <a:t>年</a:t>
            </a:r>
          </a:p>
          <a:p>
            <a:pPr lvl="1" eaLnBrk="1" hangingPunct="1">
              <a:lnSpc>
                <a:spcPct val="120000"/>
              </a:lnSpc>
              <a:spcBef>
                <a:spcPct val="30000"/>
              </a:spcBef>
              <a:buClr>
                <a:srgbClr val="0000FF"/>
              </a:buClr>
              <a:buFont typeface="Wingdings" panose="05000000000000000000" pitchFamily="2" charset="2"/>
              <a:buChar char="Ø"/>
            </a:pPr>
            <a:r>
              <a:rPr kumimoji="1" lang="zh-CN" altLang="en-US" sz="2000" b="1" dirty="0">
                <a:latin typeface="楷体_GB2312" pitchFamily="49" charset="-122"/>
                <a:ea typeface="楷体_GB2312" pitchFamily="49" charset="-122"/>
              </a:rPr>
              <a:t>总学分不低于</a:t>
            </a:r>
            <a:r>
              <a:rPr kumimoji="1" lang="en-US" altLang="zh-CN" sz="2400" b="1" i="1" u="sng" dirty="0">
                <a:solidFill>
                  <a:srgbClr val="0000FF"/>
                </a:solidFill>
                <a:latin typeface="楷体_GB2312" pitchFamily="49" charset="-122"/>
                <a:ea typeface="楷体_GB2312" pitchFamily="49" charset="-122"/>
              </a:rPr>
              <a:t>10</a:t>
            </a:r>
            <a:r>
              <a:rPr kumimoji="1" lang="zh-CN" altLang="en-US" sz="2400" b="1" i="1" u="sng" dirty="0">
                <a:solidFill>
                  <a:srgbClr val="0000FF"/>
                </a:solidFill>
                <a:latin typeface="楷体_GB2312" pitchFamily="49" charset="-122"/>
                <a:ea typeface="楷体_GB2312" pitchFamily="49" charset="-122"/>
              </a:rPr>
              <a:t>分</a:t>
            </a:r>
          </a:p>
          <a:p>
            <a:pPr lvl="1" eaLnBrk="1" hangingPunct="1">
              <a:lnSpc>
                <a:spcPct val="120000"/>
              </a:lnSpc>
              <a:spcBef>
                <a:spcPct val="30000"/>
              </a:spcBef>
              <a:buClr>
                <a:srgbClr val="0000FF"/>
              </a:buClr>
              <a:buFont typeface="Wingdings" panose="05000000000000000000" pitchFamily="2" charset="2"/>
              <a:buChar char="Ø"/>
            </a:pPr>
            <a:r>
              <a:rPr kumimoji="1" lang="zh-CN" altLang="en-US" sz="2000" b="1" dirty="0">
                <a:latin typeface="楷体_GB2312" pitchFamily="49" charset="-122"/>
                <a:ea typeface="楷体_GB2312" pitchFamily="49" charset="-122"/>
              </a:rPr>
              <a:t>公共必修课（英语、政治</a:t>
            </a:r>
            <a:r>
              <a:rPr kumimoji="1" lang="en-US" altLang="zh-CN" sz="2000" b="1" dirty="0">
                <a:latin typeface="楷体_GB2312" pitchFamily="49" charset="-122"/>
                <a:ea typeface="楷体_GB2312" pitchFamily="49" charset="-122"/>
              </a:rPr>
              <a:t>II</a:t>
            </a:r>
            <a:r>
              <a:rPr kumimoji="1" lang="zh-CN" altLang="en-US" sz="2000" b="1" dirty="0">
                <a:latin typeface="楷体_GB2312" pitchFamily="49" charset="-122"/>
                <a:ea typeface="楷体_GB2312" pitchFamily="49" charset="-122"/>
              </a:rPr>
              <a:t>）学分为</a:t>
            </a:r>
            <a:r>
              <a:rPr kumimoji="1" lang="en-US" altLang="zh-CN" sz="2400" b="1" i="1" u="sng" dirty="0">
                <a:solidFill>
                  <a:srgbClr val="0000FF"/>
                </a:solidFill>
                <a:latin typeface="楷体_GB2312" pitchFamily="49" charset="-122"/>
                <a:ea typeface="楷体_GB2312" pitchFamily="49" charset="-122"/>
              </a:rPr>
              <a:t>4</a:t>
            </a:r>
            <a:r>
              <a:rPr kumimoji="1" lang="zh-CN" altLang="en-US" sz="2400" b="1" i="1" u="sng" dirty="0">
                <a:solidFill>
                  <a:srgbClr val="0000FF"/>
                </a:solidFill>
                <a:latin typeface="楷体_GB2312" pitchFamily="49" charset="-122"/>
                <a:ea typeface="楷体_GB2312" pitchFamily="49" charset="-122"/>
              </a:rPr>
              <a:t>分</a:t>
            </a:r>
          </a:p>
          <a:p>
            <a:pPr lvl="1" eaLnBrk="1" hangingPunct="1">
              <a:lnSpc>
                <a:spcPct val="120000"/>
              </a:lnSpc>
              <a:spcBef>
                <a:spcPct val="30000"/>
              </a:spcBef>
              <a:buClr>
                <a:srgbClr val="0000FF"/>
              </a:buClr>
              <a:buFont typeface="Wingdings" panose="05000000000000000000" pitchFamily="2" charset="2"/>
              <a:buChar char="Ø"/>
            </a:pPr>
            <a:r>
              <a:rPr kumimoji="1" lang="zh-CN" altLang="en-US" sz="2000" b="1" dirty="0">
                <a:latin typeface="楷体_GB2312" pitchFamily="49" charset="-122"/>
                <a:ea typeface="楷体_GB2312" pitchFamily="49" charset="-122"/>
              </a:rPr>
              <a:t>其他专业课学分由</a:t>
            </a:r>
            <a:r>
              <a:rPr kumimoji="1" lang="zh-CN" altLang="en-US" sz="2400" b="1" i="1" u="sng" dirty="0">
                <a:solidFill>
                  <a:srgbClr val="0000FF"/>
                </a:solidFill>
                <a:latin typeface="楷体_GB2312" pitchFamily="49" charset="-122"/>
                <a:ea typeface="楷体_GB2312" pitchFamily="49" charset="-122"/>
              </a:rPr>
              <a:t>各学院</a:t>
            </a:r>
            <a:r>
              <a:rPr kumimoji="1" lang="zh-CN" altLang="en-US" sz="2000" b="1" dirty="0">
                <a:latin typeface="楷体_GB2312" pitchFamily="49" charset="-122"/>
                <a:ea typeface="楷体_GB2312" pitchFamily="49" charset="-122"/>
              </a:rPr>
              <a:t>（学科点）制定。</a:t>
            </a:r>
          </a:p>
          <a:p>
            <a:pPr eaLnBrk="1" hangingPunct="1">
              <a:lnSpc>
                <a:spcPct val="120000"/>
              </a:lnSpc>
              <a:spcBef>
                <a:spcPct val="30000"/>
              </a:spcBef>
              <a:buClr>
                <a:srgbClr val="0000FF"/>
              </a:buClr>
              <a:buFont typeface="Wingdings" panose="05000000000000000000" pitchFamily="2" charset="2"/>
              <a:buChar char="«"/>
            </a:pPr>
            <a:r>
              <a:rPr kumimoji="1" lang="zh-CN" altLang="en-US" sz="2400" b="1" dirty="0">
                <a:latin typeface="楷体_GB2312" pitchFamily="49" charset="-122"/>
                <a:ea typeface="楷体_GB2312" pitchFamily="49" charset="-122"/>
              </a:rPr>
              <a:t>此种模式将逐步取消，代之以在职申请</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、硕转博</a:t>
            </a:r>
            <a:endParaRPr lang="zh-CN" altLang="en-US" dirty="0"/>
          </a:p>
        </p:txBody>
      </p:sp>
      <p:sp>
        <p:nvSpPr>
          <p:cNvPr id="278530" name="内容占位符 2"/>
          <p:cNvSpPr>
            <a:spLocks noGrp="1"/>
          </p:cNvSpPr>
          <p:nvPr>
            <p:ph idx="1"/>
          </p:nvPr>
        </p:nvSpPr>
        <p:spPr/>
        <p:txBody>
          <a:bodyPr/>
          <a:lstStyle/>
          <a:p>
            <a:pPr eaLnBrk="1" hangingPunct="1">
              <a:lnSpc>
                <a:spcPct val="200000"/>
              </a:lnSpc>
              <a:spcBef>
                <a:spcPct val="0"/>
              </a:spcBef>
              <a:buFont typeface="Wingdings" panose="05000000000000000000" pitchFamily="2" charset="2"/>
              <a:buChar char="u"/>
              <a:defRPr/>
            </a:pPr>
            <a:r>
              <a:rPr kumimoji="1" lang="zh-CN" altLang="en-US" sz="3600" b="1" dirty="0" smtClean="0">
                <a:solidFill>
                  <a:srgbClr val="FF0000"/>
                </a:solidFill>
                <a:effectLst>
                  <a:outerShdw blurRad="38100" dist="38100" dir="2700000" algn="tl">
                    <a:srgbClr val="C0C0C0"/>
                  </a:outerShdw>
                </a:effectLst>
                <a:latin typeface="楷体_GB2312" pitchFamily="49" charset="-122"/>
                <a:ea typeface="楷体_GB2312" pitchFamily="49" charset="-122"/>
              </a:rPr>
              <a:t>已经成为我校博士选拔的主要途径</a:t>
            </a:r>
            <a:endParaRPr kumimoji="1" lang="en-US" altLang="zh-CN" sz="3600" b="1" dirty="0" smtClean="0">
              <a:solidFill>
                <a:srgbClr val="FF0000"/>
              </a:solidFill>
              <a:effectLst>
                <a:outerShdw blurRad="38100" dist="38100" dir="2700000" algn="tl">
                  <a:srgbClr val="C0C0C0"/>
                </a:outerShdw>
              </a:effectLst>
              <a:latin typeface="楷体_GB2312" pitchFamily="49" charset="-122"/>
              <a:ea typeface="楷体_GB2312" pitchFamily="49" charset="-122"/>
            </a:endParaRPr>
          </a:p>
          <a:p>
            <a:pPr eaLnBrk="1" hangingPunct="1">
              <a:lnSpc>
                <a:spcPct val="200000"/>
              </a:lnSpc>
              <a:spcBef>
                <a:spcPct val="0"/>
              </a:spcBef>
              <a:buFont typeface="Wingdings" panose="05000000000000000000" pitchFamily="2" charset="2"/>
              <a:buChar char="u"/>
              <a:defRPr/>
            </a:pPr>
            <a:r>
              <a:rPr kumimoji="1" lang="zh-CN" altLang="en-US" sz="3600" b="1" dirty="0" smtClean="0">
                <a:solidFill>
                  <a:srgbClr val="FF0000"/>
                </a:solidFill>
                <a:effectLst>
                  <a:outerShdw blurRad="38100" dist="38100" dir="2700000" algn="tl">
                    <a:srgbClr val="C0C0C0"/>
                  </a:outerShdw>
                </a:effectLst>
                <a:latin typeface="楷体_GB2312" pitchFamily="49" charset="-122"/>
                <a:ea typeface="楷体_GB2312" pitchFamily="49" charset="-122"/>
              </a:rPr>
              <a:t>学院与各专业采取一系列的选拔措施</a:t>
            </a:r>
            <a:endParaRPr kumimoji="1" lang="en-US" altLang="zh-CN" sz="3600" b="1" dirty="0" smtClean="0">
              <a:solidFill>
                <a:srgbClr val="FF0000"/>
              </a:solidFill>
              <a:effectLst>
                <a:outerShdw blurRad="38100" dist="38100" dir="2700000" algn="tl">
                  <a:srgbClr val="C0C0C0"/>
                </a:outerShdw>
              </a:effectLst>
              <a:latin typeface="楷体_GB2312" pitchFamily="49" charset="-122"/>
              <a:ea typeface="楷体_GB2312" pitchFamily="49" charset="-122"/>
            </a:endParaRPr>
          </a:p>
          <a:p>
            <a:pPr eaLnBrk="1" hangingPunct="1">
              <a:lnSpc>
                <a:spcPct val="200000"/>
              </a:lnSpc>
              <a:spcBef>
                <a:spcPct val="0"/>
              </a:spcBef>
              <a:buFont typeface="Wingdings" panose="05000000000000000000" pitchFamily="2" charset="2"/>
              <a:buChar char="u"/>
              <a:defRPr/>
            </a:pPr>
            <a:r>
              <a:rPr kumimoji="1" lang="zh-CN" altLang="en-US" sz="3600" b="1" dirty="0" smtClean="0">
                <a:solidFill>
                  <a:srgbClr val="FF0000"/>
                </a:solidFill>
                <a:effectLst>
                  <a:outerShdw blurRad="38100" dist="38100" dir="2700000" algn="tl">
                    <a:srgbClr val="C0C0C0"/>
                  </a:outerShdw>
                </a:effectLst>
                <a:latin typeface="楷体_GB2312" pitchFamily="49" charset="-122"/>
                <a:ea typeface="楷体_GB2312" pitchFamily="49" charset="-122"/>
              </a:rPr>
              <a:t>导师在选拔中发挥重要的作用</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numCol="1" anchorCtr="0" compatLnSpc="1">
            <a:prstTxWarp prst="textNoShape">
              <a:avLst/>
            </a:prstTxWarp>
          </a:bodyPr>
          <a:lstStyle/>
          <a:p>
            <a:pPr marL="936625" indent="-762000" eaLnBrk="1" hangingPunct="1">
              <a:defRPr/>
            </a:pPr>
            <a:r>
              <a:rPr lang="zh-CN" altLang="en-US" sz="3200" dirty="0" smtClean="0">
                <a:effectLst>
                  <a:outerShdw blurRad="38100" dist="38100" dir="2700000" algn="tl">
                    <a:srgbClr val="C0C0C0"/>
                  </a:outerShdw>
                </a:effectLst>
              </a:rPr>
              <a:t>（</a:t>
            </a:r>
            <a:r>
              <a:rPr lang="en-US" altLang="zh-CN" sz="3200" dirty="0" smtClean="0">
                <a:effectLst>
                  <a:outerShdw blurRad="38100" dist="38100" dir="2700000" algn="tl">
                    <a:srgbClr val="C0C0C0"/>
                  </a:outerShdw>
                </a:effectLst>
              </a:rPr>
              <a:t>1</a:t>
            </a:r>
            <a:r>
              <a:rPr lang="zh-CN" altLang="en-US" sz="3200" dirty="0" smtClean="0">
                <a:effectLst>
                  <a:outerShdw blurRad="38100" dist="38100" dir="2700000" algn="tl">
                    <a:srgbClr val="C0C0C0"/>
                  </a:outerShdw>
                </a:effectLst>
              </a:rPr>
              <a:t>）选拔对象范围</a:t>
            </a:r>
          </a:p>
        </p:txBody>
      </p:sp>
      <p:sp>
        <p:nvSpPr>
          <p:cNvPr id="27651" name="内容占位符 2"/>
          <p:cNvSpPr>
            <a:spLocks noGrp="1"/>
          </p:cNvSpPr>
          <p:nvPr>
            <p:ph idx="1"/>
          </p:nvPr>
        </p:nvSpPr>
        <p:spPr>
          <a:xfrm>
            <a:off x="457200" y="1557338"/>
            <a:ext cx="8229600" cy="4729162"/>
          </a:xfrm>
        </p:spPr>
        <p:txBody>
          <a:bodyPr/>
          <a:lstStyle/>
          <a:p>
            <a:pPr eaLnBrk="1" hangingPunct="1">
              <a:spcBef>
                <a:spcPct val="30000"/>
              </a:spcBef>
              <a:buClr>
                <a:schemeClr val="tx1"/>
              </a:buClr>
              <a:buFont typeface="Arial" panose="020B0604020202020204" pitchFamily="34" charset="0"/>
              <a:buChar char="–"/>
            </a:pPr>
            <a:r>
              <a:rPr kumimoji="1" lang="zh-CN" altLang="en-US" sz="2800" b="1" smtClean="0">
                <a:latin typeface="黑体" panose="02010609060101010101" pitchFamily="49" charset="-122"/>
                <a:ea typeface="黑体" panose="02010609060101010101" pitchFamily="49" charset="-122"/>
              </a:rPr>
              <a:t>我校</a:t>
            </a:r>
            <a:r>
              <a:rPr kumimoji="1" lang="zh-CN" altLang="en-US" b="1" u="sng" smtClean="0">
                <a:solidFill>
                  <a:srgbClr val="0000FF"/>
                </a:solidFill>
                <a:latin typeface="楷体_GB2312" pitchFamily="49" charset="-122"/>
                <a:ea typeface="楷体_GB2312" pitchFamily="49" charset="-122"/>
              </a:rPr>
              <a:t>在读研二硕士生</a:t>
            </a:r>
            <a:r>
              <a:rPr kumimoji="1" lang="zh-CN" altLang="en-US" sz="2800" b="1" smtClean="0">
                <a:latin typeface="黑体" panose="02010609060101010101" pitchFamily="49" charset="-122"/>
                <a:ea typeface="黑体" panose="02010609060101010101" pitchFamily="49" charset="-122"/>
              </a:rPr>
              <a:t>及</a:t>
            </a:r>
            <a:r>
              <a:rPr kumimoji="1" lang="zh-CN" altLang="en-US" b="1" u="sng" smtClean="0">
                <a:solidFill>
                  <a:srgbClr val="0000FF"/>
                </a:solidFill>
                <a:latin typeface="楷体_GB2312" pitchFamily="49" charset="-122"/>
                <a:ea typeface="楷体_GB2312" pitchFamily="49" charset="-122"/>
              </a:rPr>
              <a:t>部分研三硕士生</a:t>
            </a:r>
            <a:r>
              <a:rPr kumimoji="1" lang="zh-CN" altLang="en-US" sz="2800" b="1" smtClean="0">
                <a:latin typeface="黑体" panose="02010609060101010101" pitchFamily="49" charset="-122"/>
                <a:ea typeface="黑体" panose="02010609060101010101" pitchFamily="49" charset="-122"/>
              </a:rPr>
              <a:t>，单独考试入学的硕士研究生除外</a:t>
            </a:r>
          </a:p>
          <a:p>
            <a:pPr eaLnBrk="1" hangingPunct="1">
              <a:spcBef>
                <a:spcPct val="30000"/>
              </a:spcBef>
              <a:buClr>
                <a:schemeClr val="tx1"/>
              </a:buClr>
              <a:buFont typeface="Arial" panose="020B0604020202020204" pitchFamily="34" charset="0"/>
              <a:buChar char="–"/>
            </a:pPr>
            <a:r>
              <a:rPr kumimoji="1" lang="zh-CN" altLang="en-US" sz="2800" b="1" smtClean="0">
                <a:latin typeface="楷体_GB2312" pitchFamily="49" charset="-122"/>
                <a:ea typeface="黑体" panose="02010609060101010101" pitchFamily="49" charset="-122"/>
              </a:rPr>
              <a:t>“</a:t>
            </a:r>
            <a:r>
              <a:rPr kumimoji="1" lang="zh-CN" altLang="en-US" sz="2800" b="1" smtClean="0">
                <a:latin typeface="黑体" panose="02010609060101010101" pitchFamily="49" charset="-122"/>
                <a:ea typeface="黑体" panose="02010609060101010101" pitchFamily="49" charset="-122"/>
              </a:rPr>
              <a:t>硕转博</a:t>
            </a:r>
            <a:r>
              <a:rPr kumimoji="1" lang="zh-CN" altLang="en-US" sz="2800" b="1" smtClean="0">
                <a:latin typeface="楷体_GB2312" pitchFamily="49" charset="-122"/>
                <a:ea typeface="黑体" panose="02010609060101010101" pitchFamily="49" charset="-122"/>
              </a:rPr>
              <a:t>”</a:t>
            </a:r>
            <a:r>
              <a:rPr kumimoji="1" lang="zh-CN" altLang="en-US" sz="2800" b="1" smtClean="0">
                <a:latin typeface="黑体" panose="02010609060101010101" pitchFamily="49" charset="-122"/>
                <a:ea typeface="黑体" panose="02010609060101010101" pitchFamily="49" charset="-122"/>
              </a:rPr>
              <a:t>属硕</a:t>
            </a:r>
            <a:r>
              <a:rPr kumimoji="1" lang="en-US" altLang="zh-CN" sz="2800" b="1" smtClean="0">
                <a:latin typeface="楷体_GB2312" pitchFamily="49" charset="-122"/>
                <a:ea typeface="黑体" panose="02010609060101010101" pitchFamily="49" charset="-122"/>
              </a:rPr>
              <a:t>—</a:t>
            </a:r>
            <a:r>
              <a:rPr kumimoji="1" lang="zh-CN" altLang="en-US" sz="2800" b="1" smtClean="0">
                <a:latin typeface="黑体" panose="02010609060101010101" pitchFamily="49" charset="-122"/>
                <a:ea typeface="黑体" panose="02010609060101010101" pitchFamily="49" charset="-122"/>
              </a:rPr>
              <a:t>博连续培养模式，硕士阶段为定向培养或委托培养的研究生转博后的入学类型不变</a:t>
            </a:r>
          </a:p>
          <a:p>
            <a:pPr eaLnBrk="1" hangingPunct="1">
              <a:spcBef>
                <a:spcPct val="30000"/>
              </a:spcBef>
              <a:buClr>
                <a:schemeClr val="tx1"/>
              </a:buClr>
              <a:buFont typeface="Arial" panose="020B0604020202020204" pitchFamily="34" charset="0"/>
              <a:buChar char="–"/>
            </a:pPr>
            <a:r>
              <a:rPr kumimoji="1" lang="zh-CN" altLang="en-US" sz="2800" b="1" smtClean="0">
                <a:latin typeface="黑体" panose="02010609060101010101" pitchFamily="49" charset="-122"/>
                <a:ea typeface="黑体" panose="02010609060101010101" pitchFamily="49" charset="-122"/>
              </a:rPr>
              <a:t>我校的博士生主要来自于硕转博的学生</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p:txBody>
          <a:bodyPr wrap="square" numCol="1" anchorCtr="0" compatLnSpc="1">
            <a:prstTxWarp prst="textNoShape">
              <a:avLst/>
            </a:prstTxWarp>
          </a:bodyPr>
          <a:lstStyle/>
          <a:p>
            <a:pPr marL="936625" indent="-762000" eaLnBrk="1" hangingPunct="1">
              <a:defRPr/>
            </a:pPr>
            <a:r>
              <a:rPr lang="zh-CN" altLang="en-US" sz="3200" dirty="0" smtClean="0">
                <a:effectLst>
                  <a:outerShdw blurRad="38100" dist="38100" dir="2700000" algn="tl">
                    <a:srgbClr val="C0C0C0"/>
                  </a:outerShdw>
                </a:effectLst>
              </a:rPr>
              <a:t>（</a:t>
            </a:r>
            <a:r>
              <a:rPr lang="en-US" altLang="zh-CN" sz="3200" dirty="0" smtClean="0">
                <a:effectLst>
                  <a:outerShdw blurRad="38100" dist="38100" dir="2700000" algn="tl">
                    <a:srgbClr val="C0C0C0"/>
                  </a:outerShdw>
                </a:effectLst>
              </a:rPr>
              <a:t>2</a:t>
            </a:r>
            <a:r>
              <a:rPr lang="zh-CN" altLang="en-US" sz="3200" dirty="0" smtClean="0">
                <a:effectLst>
                  <a:outerShdw blurRad="38100" dist="38100" dir="2700000" algn="tl">
                    <a:srgbClr val="C0C0C0"/>
                  </a:outerShdw>
                </a:effectLst>
              </a:rPr>
              <a:t>）选拔对象条件</a:t>
            </a:r>
          </a:p>
        </p:txBody>
      </p:sp>
      <p:sp>
        <p:nvSpPr>
          <p:cNvPr id="28675" name="Rectangle 4"/>
          <p:cNvSpPr>
            <a:spLocks noChangeArrowheads="1"/>
          </p:cNvSpPr>
          <p:nvPr/>
        </p:nvSpPr>
        <p:spPr bwMode="auto">
          <a:xfrm>
            <a:off x="323850" y="1484313"/>
            <a:ext cx="8424863"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30000"/>
              </a:spcBef>
              <a:buClr>
                <a:srgbClr val="0000FF"/>
              </a:buClr>
              <a:buFont typeface="Wingdings" panose="05000000000000000000" pitchFamily="2" charset="2"/>
              <a:buNone/>
            </a:pPr>
            <a:r>
              <a:rPr lang="zh-CN" altLang="en-US" sz="2000" b="1" dirty="0">
                <a:solidFill>
                  <a:srgbClr val="0000FF"/>
                </a:solidFill>
                <a:latin typeface="黑体" panose="02010609060101010101" pitchFamily="49" charset="-122"/>
                <a:ea typeface="黑体" panose="02010609060101010101" pitchFamily="49" charset="-122"/>
              </a:rPr>
              <a:t>（一）基本条件</a:t>
            </a:r>
            <a:r>
              <a:rPr lang="en-US" altLang="zh-CN" sz="2000" b="1" dirty="0">
                <a:solidFill>
                  <a:srgbClr val="0000FF"/>
                </a:solidFill>
                <a:latin typeface="黑体" panose="02010609060101010101" pitchFamily="49" charset="-122"/>
                <a:ea typeface="黑体" panose="02010609060101010101" pitchFamily="49" charset="-122"/>
              </a:rPr>
              <a:t>:</a:t>
            </a:r>
          </a:p>
          <a:p>
            <a:pPr lvl="1" eaLnBrk="1" hangingPunct="1">
              <a:lnSpc>
                <a:spcPct val="120000"/>
              </a:lnSpc>
              <a:spcBef>
                <a:spcPct val="30000"/>
              </a:spcBef>
              <a:buClr>
                <a:schemeClr val="tx1"/>
              </a:buClr>
              <a:buFont typeface="Arial" panose="020B0604020202020204" pitchFamily="34" charset="0"/>
              <a:buChar char="–"/>
            </a:pPr>
            <a:r>
              <a:rPr lang="zh-CN" altLang="en-US" b="1" dirty="0">
                <a:latin typeface="楷体_GB2312" pitchFamily="49" charset="-122"/>
                <a:ea typeface="楷体_GB2312" pitchFamily="49" charset="-122"/>
              </a:rPr>
              <a:t>普通高校学历教育本科毕业，具有学士学位</a:t>
            </a:r>
          </a:p>
          <a:p>
            <a:pPr lvl="1" eaLnBrk="1" hangingPunct="1">
              <a:lnSpc>
                <a:spcPct val="120000"/>
              </a:lnSpc>
              <a:spcBef>
                <a:spcPct val="30000"/>
              </a:spcBef>
              <a:buClr>
                <a:schemeClr val="tx1"/>
              </a:buClr>
              <a:buFont typeface="Arial" panose="020B0604020202020204" pitchFamily="34" charset="0"/>
              <a:buChar char="–"/>
            </a:pPr>
            <a:r>
              <a:rPr lang="zh-CN" altLang="en-US" b="1" dirty="0">
                <a:latin typeface="楷体_GB2312" pitchFamily="49" charset="-122"/>
                <a:ea typeface="楷体_GB2312" pitchFamily="49" charset="-122"/>
              </a:rPr>
              <a:t>思想政治素质合格，在研究生学习期间未受到记过以上（含记过）处分</a:t>
            </a:r>
          </a:p>
          <a:p>
            <a:pPr lvl="1" eaLnBrk="1" hangingPunct="1">
              <a:lnSpc>
                <a:spcPct val="120000"/>
              </a:lnSpc>
              <a:spcBef>
                <a:spcPct val="30000"/>
              </a:spcBef>
              <a:buClr>
                <a:schemeClr val="tx1"/>
              </a:buClr>
              <a:buFont typeface="Arial" panose="020B0604020202020204" pitchFamily="34" charset="0"/>
              <a:buChar char="–"/>
            </a:pPr>
            <a:r>
              <a:rPr lang="zh-CN" altLang="en-US" b="1" dirty="0">
                <a:latin typeface="楷体_GB2312" pitchFamily="49" charset="-122"/>
                <a:ea typeface="楷体_GB2312" pitchFamily="49" charset="-122"/>
              </a:rPr>
              <a:t>应达到培养方案规定的申请硕士学位所需的课程学习要求</a:t>
            </a:r>
            <a:r>
              <a:rPr lang="en-US" altLang="zh-CN" b="1" dirty="0">
                <a:latin typeface="楷体_GB2312" pitchFamily="49" charset="-122"/>
                <a:ea typeface="楷体_GB2312" pitchFamily="49" charset="-122"/>
              </a:rPr>
              <a:t>(33</a:t>
            </a:r>
            <a:r>
              <a:rPr lang="zh-CN" altLang="en-US" b="1" dirty="0">
                <a:latin typeface="楷体_GB2312" pitchFamily="49" charset="-122"/>
                <a:ea typeface="楷体_GB2312" pitchFamily="49" charset="-122"/>
              </a:rPr>
              <a:t>学分</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课程考核成绩合格</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基础课加权平均成绩不低于</a:t>
            </a:r>
            <a:r>
              <a:rPr lang="en-US" altLang="zh-CN" b="1" dirty="0">
                <a:latin typeface="楷体_GB2312" pitchFamily="49" charset="-122"/>
                <a:ea typeface="楷体_GB2312" pitchFamily="49" charset="-122"/>
              </a:rPr>
              <a:t>75</a:t>
            </a:r>
            <a:r>
              <a:rPr lang="zh-CN" altLang="en-US" b="1" dirty="0">
                <a:latin typeface="楷体_GB2312" pitchFamily="49" charset="-122"/>
                <a:ea typeface="楷体_GB2312" pitchFamily="49" charset="-122"/>
              </a:rPr>
              <a:t>分</a:t>
            </a:r>
          </a:p>
          <a:p>
            <a:pPr lvl="1" eaLnBrk="1" hangingPunct="1">
              <a:lnSpc>
                <a:spcPct val="120000"/>
              </a:lnSpc>
              <a:spcBef>
                <a:spcPct val="30000"/>
              </a:spcBef>
              <a:buClr>
                <a:schemeClr val="tx1"/>
              </a:buClr>
              <a:buFont typeface="Arial" panose="020B0604020202020204" pitchFamily="34" charset="0"/>
              <a:buChar char="–"/>
            </a:pPr>
            <a:r>
              <a:rPr lang="zh-CN" altLang="en-US" b="1" dirty="0">
                <a:latin typeface="楷体_GB2312" pitchFamily="49" charset="-122"/>
                <a:ea typeface="楷体_GB2312" pitchFamily="49" charset="-122"/>
              </a:rPr>
              <a:t>具有较强的创新精神和科研能力，表现出攻读博士学位的潜力</a:t>
            </a:r>
          </a:p>
          <a:p>
            <a:pPr eaLnBrk="1" hangingPunct="1">
              <a:lnSpc>
                <a:spcPct val="120000"/>
              </a:lnSpc>
              <a:spcBef>
                <a:spcPct val="30000"/>
              </a:spcBef>
              <a:buClr>
                <a:srgbClr val="0000FF"/>
              </a:buClr>
              <a:buFont typeface="Wingdings" panose="05000000000000000000" pitchFamily="2" charset="2"/>
              <a:buNone/>
            </a:pPr>
            <a:r>
              <a:rPr lang="zh-CN" altLang="en-US" sz="2000" b="1" dirty="0">
                <a:solidFill>
                  <a:srgbClr val="0000FF"/>
                </a:solidFill>
                <a:latin typeface="黑体" panose="02010609060101010101" pitchFamily="49" charset="-122"/>
                <a:ea typeface="黑体" panose="02010609060101010101" pitchFamily="49" charset="-122"/>
              </a:rPr>
              <a:t>（二）各院、系（室）可根据本单位具体情况，制定高于基本条件的选拔</a:t>
            </a:r>
            <a:r>
              <a:rPr lang="zh-CN" altLang="en-US" sz="2000" b="1" dirty="0" smtClean="0">
                <a:solidFill>
                  <a:srgbClr val="0000FF"/>
                </a:solidFill>
                <a:latin typeface="黑体" panose="02010609060101010101" pitchFamily="49" charset="-122"/>
                <a:ea typeface="黑体" panose="02010609060101010101" pitchFamily="49" charset="-122"/>
              </a:rPr>
              <a:t>标准</a:t>
            </a:r>
            <a:r>
              <a:rPr lang="en-US" altLang="zh-CN" sz="2000" b="1" dirty="0" smtClean="0">
                <a:solidFill>
                  <a:srgbClr val="0000FF"/>
                </a:solidFill>
                <a:latin typeface="黑体" panose="02010609060101010101" pitchFamily="49" charset="-122"/>
                <a:ea typeface="黑体" panose="02010609060101010101" pitchFamily="49" charset="-122"/>
              </a:rPr>
              <a:t>——</a:t>
            </a:r>
            <a:r>
              <a:rPr lang="zh-CN" altLang="en-US" sz="2000" b="1" dirty="0" smtClean="0">
                <a:solidFill>
                  <a:srgbClr val="0000FF"/>
                </a:solidFill>
                <a:latin typeface="黑体" panose="02010609060101010101" pitchFamily="49" charset="-122"/>
                <a:ea typeface="黑体" panose="02010609060101010101" pitchFamily="49" charset="-122"/>
              </a:rPr>
              <a:t>这是关键，后面可能逐步强化选拔机制！</a:t>
            </a:r>
            <a:endParaRPr lang="en-US" altLang="zh-CN" sz="2000" b="1" dirty="0" smtClean="0">
              <a:solidFill>
                <a:srgbClr val="0000FF"/>
              </a:solidFill>
              <a:latin typeface="黑体" panose="02010609060101010101" pitchFamily="49" charset="-122"/>
              <a:ea typeface="黑体" panose="02010609060101010101" pitchFamily="49" charset="-122"/>
            </a:endParaRPr>
          </a:p>
          <a:p>
            <a:pPr marL="800100" lvl="1" indent="-342900" eaLnBrk="1" hangingPunct="1">
              <a:lnSpc>
                <a:spcPct val="120000"/>
              </a:lnSpc>
              <a:spcBef>
                <a:spcPct val="30000"/>
              </a:spcBef>
              <a:buClr>
                <a:srgbClr val="0000FF"/>
              </a:buClr>
              <a:buFont typeface="Wingdings" panose="05000000000000000000" pitchFamily="2" charset="2"/>
              <a:buChar char="ü"/>
            </a:pPr>
            <a:r>
              <a:rPr lang="zh-CN" altLang="en-US" sz="2000" b="1" dirty="0" smtClean="0">
                <a:latin typeface="黑体" panose="02010609060101010101" pitchFamily="49" charset="-122"/>
                <a:ea typeface="黑体" panose="02010609060101010101" pitchFamily="49" charset="-122"/>
              </a:rPr>
              <a:t>博士资格考试</a:t>
            </a:r>
            <a:endParaRPr lang="en-US" altLang="zh-CN" sz="2000" b="1" dirty="0" smtClean="0">
              <a:latin typeface="黑体" panose="02010609060101010101" pitchFamily="49" charset="-122"/>
              <a:ea typeface="黑体" panose="02010609060101010101" pitchFamily="49" charset="-122"/>
            </a:endParaRPr>
          </a:p>
          <a:p>
            <a:pPr marL="800100" lvl="1" indent="-342900" eaLnBrk="1" hangingPunct="1">
              <a:lnSpc>
                <a:spcPct val="120000"/>
              </a:lnSpc>
              <a:spcBef>
                <a:spcPct val="30000"/>
              </a:spcBef>
              <a:buClr>
                <a:srgbClr val="0000FF"/>
              </a:buClr>
              <a:buFont typeface="Wingdings" panose="05000000000000000000" pitchFamily="2" charset="2"/>
              <a:buChar char="ü"/>
            </a:pPr>
            <a:r>
              <a:rPr lang="zh-CN" altLang="en-US" sz="2000" b="1" dirty="0" smtClean="0">
                <a:latin typeface="黑体" panose="02010609060101010101" pitchFamily="49" charset="-122"/>
                <a:ea typeface="黑体" panose="02010609060101010101" pitchFamily="49" charset="-122"/>
              </a:rPr>
              <a:t>专业课程成绩要求</a:t>
            </a:r>
            <a:endParaRPr lang="en-US" altLang="zh-CN" sz="2000" b="1" dirty="0" smtClean="0">
              <a:latin typeface="黑体" panose="02010609060101010101" pitchFamily="49" charset="-122"/>
              <a:ea typeface="黑体" panose="02010609060101010101" pitchFamily="49" charset="-122"/>
            </a:endParaRPr>
          </a:p>
          <a:p>
            <a:pPr marL="800100" lvl="1" indent="-342900" eaLnBrk="1" hangingPunct="1">
              <a:lnSpc>
                <a:spcPct val="120000"/>
              </a:lnSpc>
              <a:spcBef>
                <a:spcPct val="30000"/>
              </a:spcBef>
              <a:buClr>
                <a:srgbClr val="0000FF"/>
              </a:buClr>
              <a:buFont typeface="Wingdings" panose="05000000000000000000" pitchFamily="2" charset="2"/>
              <a:buChar char="ü"/>
            </a:pPr>
            <a:r>
              <a:rPr lang="zh-CN" altLang="en-US" sz="2000" b="1" dirty="0" smtClean="0">
                <a:latin typeface="黑体" panose="02010609060101010101" pitchFamily="49" charset="-122"/>
                <a:ea typeface="黑体" panose="02010609060101010101" pitchFamily="49" charset="-122"/>
              </a:rPr>
              <a:t>年度进展评审</a:t>
            </a:r>
            <a:endParaRPr lang="en-US" altLang="zh-CN" sz="2000" b="1" dirty="0" smtClean="0">
              <a:latin typeface="黑体" panose="02010609060101010101" pitchFamily="49" charset="-122"/>
              <a:ea typeface="黑体" panose="02010609060101010101" pitchFamily="49" charset="-122"/>
            </a:endParaRPr>
          </a:p>
          <a:p>
            <a:pPr marL="800100" lvl="1" indent="-342900" eaLnBrk="1" hangingPunct="1">
              <a:lnSpc>
                <a:spcPct val="120000"/>
              </a:lnSpc>
              <a:spcBef>
                <a:spcPct val="30000"/>
              </a:spcBef>
              <a:buClr>
                <a:srgbClr val="0000FF"/>
              </a:buClr>
              <a:buFont typeface="Wingdings" panose="05000000000000000000" pitchFamily="2" charset="2"/>
              <a:buChar char="ü"/>
            </a:pPr>
            <a:r>
              <a:rPr lang="zh-CN" altLang="en-US" sz="2000" b="1" dirty="0" smtClean="0">
                <a:latin typeface="黑体" panose="02010609060101010101" pitchFamily="49" charset="-122"/>
                <a:ea typeface="黑体" panose="02010609060101010101" pitchFamily="49" charset="-122"/>
              </a:rPr>
              <a:t>其他条件</a:t>
            </a:r>
            <a:endParaRPr lang="zh-CN" altLang="en-US" sz="2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zh-CN" dirty="0" smtClean="0">
                <a:effectLst/>
              </a:rPr>
              <a:t>3</a:t>
            </a:r>
            <a:r>
              <a:rPr lang="zh-CN" altLang="en-US" dirty="0" smtClean="0">
                <a:effectLst/>
              </a:rPr>
              <a:t>、研究生教育创新计划</a:t>
            </a:r>
          </a:p>
        </p:txBody>
      </p:sp>
      <p:sp>
        <p:nvSpPr>
          <p:cNvPr id="31747" name="Rectangle 3"/>
          <p:cNvSpPr>
            <a:spLocks noGrp="1"/>
          </p:cNvSpPr>
          <p:nvPr>
            <p:ph type="body" idx="4294967295"/>
          </p:nvPr>
        </p:nvSpPr>
        <p:spPr/>
        <p:txBody>
          <a:bodyPr/>
          <a:lstStyle/>
          <a:p>
            <a:pPr eaLnBrk="1" hangingPunct="1">
              <a:lnSpc>
                <a:spcPct val="110000"/>
              </a:lnSpc>
            </a:pPr>
            <a:r>
              <a:rPr lang="zh-CN" altLang="en-US" sz="2800" b="1" dirty="0" smtClean="0">
                <a:solidFill>
                  <a:srgbClr val="003399"/>
                </a:solidFill>
                <a:latin typeface="楷体_GB2312" pitchFamily="49" charset="-122"/>
                <a:ea typeface="楷体_GB2312" pitchFamily="49" charset="-122"/>
              </a:rPr>
              <a:t>国家级研究生创新计划</a:t>
            </a:r>
          </a:p>
          <a:p>
            <a:pPr lvl="1" eaLnBrk="1" hangingPunct="1">
              <a:lnSpc>
                <a:spcPct val="110000"/>
              </a:lnSpc>
            </a:pPr>
            <a:r>
              <a:rPr lang="zh-CN" altLang="en-US" sz="2400" b="1" dirty="0" smtClean="0">
                <a:solidFill>
                  <a:srgbClr val="003399"/>
                </a:solidFill>
                <a:latin typeface="楷体_GB2312" pitchFamily="49" charset="-122"/>
                <a:ea typeface="楷体_GB2312" pitchFamily="49" charset="-122"/>
              </a:rPr>
              <a:t>研究生学术交流平台（暑期学校、研究生学术论坛）</a:t>
            </a:r>
          </a:p>
          <a:p>
            <a:pPr lvl="1" eaLnBrk="1" hangingPunct="1">
              <a:lnSpc>
                <a:spcPct val="110000"/>
              </a:lnSpc>
            </a:pPr>
            <a:r>
              <a:rPr lang="zh-CN" altLang="en-US" sz="2400" b="1" dirty="0" smtClean="0">
                <a:solidFill>
                  <a:srgbClr val="003399"/>
                </a:solidFill>
                <a:latin typeface="楷体_GB2312" pitchFamily="49" charset="-122"/>
                <a:ea typeface="楷体_GB2312" pitchFamily="49" charset="-122"/>
              </a:rPr>
              <a:t>博士生学术新人奖</a:t>
            </a:r>
          </a:p>
          <a:p>
            <a:pPr eaLnBrk="1" hangingPunct="1">
              <a:lnSpc>
                <a:spcPct val="110000"/>
              </a:lnSpc>
            </a:pPr>
            <a:endParaRPr lang="zh-CN" altLang="en-US" sz="2800" b="1" dirty="0" smtClean="0">
              <a:solidFill>
                <a:srgbClr val="003399"/>
              </a:solidFill>
              <a:latin typeface="楷体_GB2312" pitchFamily="49" charset="-122"/>
              <a:ea typeface="楷体_GB2312" pitchFamily="49" charset="-122"/>
            </a:endParaRPr>
          </a:p>
          <a:p>
            <a:pPr eaLnBrk="1" hangingPunct="1">
              <a:lnSpc>
                <a:spcPct val="110000"/>
              </a:lnSpc>
            </a:pPr>
            <a:r>
              <a:rPr lang="zh-CN" altLang="en-US" sz="2800" b="1" dirty="0" smtClean="0">
                <a:solidFill>
                  <a:srgbClr val="003399"/>
                </a:solidFill>
                <a:latin typeface="楷体_GB2312" pitchFamily="49" charset="-122"/>
                <a:ea typeface="楷体_GB2312" pitchFamily="49" charset="-122"/>
              </a:rPr>
              <a:t>国家留学基金委</a:t>
            </a:r>
          </a:p>
          <a:p>
            <a:pPr lvl="1" eaLnBrk="1" hangingPunct="1">
              <a:lnSpc>
                <a:spcPct val="110000"/>
              </a:lnSpc>
            </a:pPr>
            <a:r>
              <a:rPr lang="zh-CN" altLang="en-US" sz="2400" b="1" dirty="0" smtClean="0">
                <a:solidFill>
                  <a:srgbClr val="003399"/>
                </a:solidFill>
                <a:latin typeface="楷体_GB2312" pitchFamily="49" charset="-122"/>
                <a:ea typeface="楷体_GB2312" pitchFamily="49" charset="-122"/>
              </a:rPr>
              <a:t>海外学位攻读计划</a:t>
            </a:r>
          </a:p>
          <a:p>
            <a:pPr lvl="1" eaLnBrk="1" hangingPunct="1">
              <a:lnSpc>
                <a:spcPct val="110000"/>
              </a:lnSpc>
            </a:pPr>
            <a:r>
              <a:rPr lang="zh-CN" altLang="en-US" sz="2400" b="1" dirty="0" smtClean="0">
                <a:solidFill>
                  <a:srgbClr val="003399"/>
                </a:solidFill>
                <a:latin typeface="楷体_GB2312" pitchFamily="49" charset="-122"/>
                <a:ea typeface="楷体_GB2312" pitchFamily="49" charset="-122"/>
              </a:rPr>
              <a:t>联合培养计划</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zh-CN" altLang="en-US" smtClean="0">
                <a:effectLst/>
              </a:rPr>
              <a:t>学校研究生教育创新计划</a:t>
            </a:r>
          </a:p>
        </p:txBody>
      </p:sp>
      <p:sp>
        <p:nvSpPr>
          <p:cNvPr id="32771" name="Rectangle 3"/>
          <p:cNvSpPr>
            <a:spLocks noGrp="1"/>
          </p:cNvSpPr>
          <p:nvPr>
            <p:ph type="body" idx="4294967295"/>
          </p:nvPr>
        </p:nvSpPr>
        <p:spPr/>
        <p:txBody>
          <a:bodyPr/>
          <a:lstStyle/>
          <a:p>
            <a:pPr eaLnBrk="1" hangingPunct="1"/>
            <a:r>
              <a:rPr lang="zh-CN" altLang="en-US" b="1" smtClean="0">
                <a:solidFill>
                  <a:srgbClr val="003399"/>
                </a:solidFill>
                <a:latin typeface="楷体_GB2312" pitchFamily="49" charset="-122"/>
                <a:ea typeface="楷体_GB2312" pitchFamily="49" charset="-122"/>
              </a:rPr>
              <a:t>国际会议支持计划</a:t>
            </a:r>
          </a:p>
          <a:p>
            <a:pPr eaLnBrk="1" hangingPunct="1"/>
            <a:r>
              <a:rPr lang="zh-CN" altLang="en-US" b="1" smtClean="0">
                <a:solidFill>
                  <a:srgbClr val="003399"/>
                </a:solidFill>
                <a:latin typeface="楷体_GB2312" pitchFamily="49" charset="-122"/>
                <a:ea typeface="楷体_GB2312" pitchFamily="49" charset="-122"/>
              </a:rPr>
              <a:t>研究生创新论坛</a:t>
            </a:r>
            <a:endParaRPr lang="en-US" altLang="zh-CN" b="1" smtClean="0">
              <a:solidFill>
                <a:srgbClr val="003399"/>
              </a:solidFill>
              <a:latin typeface="楷体_GB2312" pitchFamily="49" charset="-122"/>
              <a:ea typeface="楷体_GB2312" pitchFamily="49" charset="-122"/>
            </a:endParaRPr>
          </a:p>
          <a:p>
            <a:pPr eaLnBrk="1" hangingPunct="1"/>
            <a:r>
              <a:rPr lang="zh-CN" altLang="en-US" b="1" smtClean="0">
                <a:solidFill>
                  <a:srgbClr val="003399"/>
                </a:solidFill>
                <a:latin typeface="楷体_GB2312" pitchFamily="49" charset="-122"/>
                <a:ea typeface="楷体_GB2312" pitchFamily="49" charset="-122"/>
              </a:rPr>
              <a:t>研究生暑期学校</a:t>
            </a:r>
          </a:p>
          <a:p>
            <a:pPr eaLnBrk="1" hangingPunct="1"/>
            <a:r>
              <a:rPr lang="zh-CN" altLang="en-US" b="1" smtClean="0">
                <a:solidFill>
                  <a:srgbClr val="003399"/>
                </a:solidFill>
                <a:latin typeface="楷体_GB2312" pitchFamily="49" charset="-122"/>
                <a:ea typeface="楷体_GB2312" pitchFamily="49" charset="-122"/>
              </a:rPr>
              <a:t>学位课程建设计划</a:t>
            </a:r>
          </a:p>
          <a:p>
            <a:pPr eaLnBrk="1" hangingPunct="1"/>
            <a:r>
              <a:rPr lang="zh-CN" altLang="en-US" b="1" smtClean="0">
                <a:solidFill>
                  <a:srgbClr val="003399"/>
                </a:solidFill>
                <a:latin typeface="楷体_GB2312" pitchFamily="49" charset="-122"/>
                <a:ea typeface="楷体_GB2312" pitchFamily="49" charset="-122"/>
              </a:rPr>
              <a:t>博士创优支持计划（助理研究员制度）</a:t>
            </a:r>
            <a:endParaRPr lang="en-US" altLang="zh-CN" b="1" smtClean="0">
              <a:solidFill>
                <a:srgbClr val="003399"/>
              </a:solidFill>
              <a:latin typeface="楷体_GB2312" pitchFamily="49" charset="-122"/>
              <a:ea typeface="楷体_GB2312" pitchFamily="49" charset="-122"/>
            </a:endParaRPr>
          </a:p>
          <a:p>
            <a:pPr eaLnBrk="1" hangingPunct="1"/>
            <a:r>
              <a:rPr lang="zh-CN" altLang="en-US" b="1" smtClean="0">
                <a:solidFill>
                  <a:srgbClr val="003399"/>
                </a:solidFill>
                <a:latin typeface="楷体_GB2312" pitchFamily="49" charset="-122"/>
                <a:ea typeface="楷体_GB2312" pitchFamily="49" charset="-122"/>
              </a:rPr>
              <a:t>优秀博士海外研修计划</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1"/>
          <p:cNvSpPr>
            <a:spLocks noGrp="1"/>
          </p:cNvSpPr>
          <p:nvPr>
            <p:ph idx="4294967295"/>
          </p:nvPr>
        </p:nvSpPr>
        <p:spPr>
          <a:xfrm>
            <a:off x="457200" y="642938"/>
            <a:ext cx="8229600" cy="5643562"/>
          </a:xfrm>
        </p:spPr>
        <p:txBody>
          <a:bodyPr/>
          <a:lstStyle/>
          <a:p>
            <a:pPr eaLnBrk="1" hangingPunct="1"/>
            <a:r>
              <a:rPr lang="zh-CN" altLang="en-US" sz="2400" smtClean="0">
                <a:solidFill>
                  <a:srgbClr val="006600"/>
                </a:solidFill>
                <a:latin typeface="黑体" panose="02010609060101010101" pitchFamily="49" charset="-122"/>
                <a:ea typeface="黑体" panose="02010609060101010101" pitchFamily="49" charset="-122"/>
              </a:rPr>
              <a:t>创新计划实施剪影</a:t>
            </a:r>
            <a:endParaRPr lang="zh-CN" altLang="en-US" sz="2000" smtClean="0">
              <a:latin typeface="黑体" panose="02010609060101010101" pitchFamily="49" charset="-122"/>
              <a:ea typeface="黑体" panose="02010609060101010101" pitchFamily="49" charset="-122"/>
            </a:endParaRPr>
          </a:p>
        </p:txBody>
      </p:sp>
      <p:grpSp>
        <p:nvGrpSpPr>
          <p:cNvPr id="33795" name="组合 14"/>
          <p:cNvGrpSpPr>
            <a:grpSpLocks/>
          </p:cNvGrpSpPr>
          <p:nvPr/>
        </p:nvGrpSpPr>
        <p:grpSpPr bwMode="auto">
          <a:xfrm>
            <a:off x="428625" y="1357313"/>
            <a:ext cx="8304213" cy="5072062"/>
            <a:chOff x="428596" y="1571612"/>
            <a:chExt cx="8304307" cy="5072098"/>
          </a:xfrm>
        </p:grpSpPr>
        <p:pic>
          <p:nvPicPr>
            <p:cNvPr id="3" name="图片 2" descr="7.jpg"/>
            <p:cNvPicPr>
              <a:picLocks noChangeAspect="1"/>
            </p:cNvPicPr>
            <p:nvPr/>
          </p:nvPicPr>
          <p:blipFill>
            <a:blip r:embed="rId2" cstate="print"/>
            <a:stretch>
              <a:fillRect/>
            </a:stretch>
          </p:blipFill>
          <p:spPr>
            <a:xfrm>
              <a:off x="1643042" y="1643050"/>
              <a:ext cx="2163627" cy="1440000"/>
            </a:xfrm>
            <a:prstGeom prst="rect">
              <a:avLst/>
            </a:prstGeom>
            <a:ln>
              <a:noFill/>
            </a:ln>
            <a:effectLst>
              <a:softEdge rad="112500"/>
            </a:effectLst>
          </p:spPr>
        </p:pic>
        <p:pic>
          <p:nvPicPr>
            <p:cNvPr id="4" name="图片 3" descr="13.jpg"/>
            <p:cNvPicPr>
              <a:picLocks noChangeAspect="1"/>
            </p:cNvPicPr>
            <p:nvPr/>
          </p:nvPicPr>
          <p:blipFill>
            <a:blip r:embed="rId3" cstate="print"/>
            <a:stretch>
              <a:fillRect/>
            </a:stretch>
          </p:blipFill>
          <p:spPr>
            <a:xfrm>
              <a:off x="5429256" y="1571612"/>
              <a:ext cx="2160639" cy="1440000"/>
            </a:xfrm>
            <a:prstGeom prst="rect">
              <a:avLst/>
            </a:prstGeom>
            <a:ln>
              <a:noFill/>
            </a:ln>
            <a:effectLst>
              <a:softEdge rad="112500"/>
            </a:effectLst>
          </p:spPr>
        </p:pic>
        <p:pic>
          <p:nvPicPr>
            <p:cNvPr id="5" name="图片 4" descr="10.jpg"/>
            <p:cNvPicPr>
              <a:picLocks noChangeAspect="1"/>
            </p:cNvPicPr>
            <p:nvPr/>
          </p:nvPicPr>
          <p:blipFill>
            <a:blip r:embed="rId4" cstate="print"/>
            <a:stretch>
              <a:fillRect/>
            </a:stretch>
          </p:blipFill>
          <p:spPr>
            <a:xfrm>
              <a:off x="428596" y="3357562"/>
              <a:ext cx="2156912" cy="1440000"/>
            </a:xfrm>
            <a:prstGeom prst="rect">
              <a:avLst/>
            </a:prstGeom>
            <a:ln>
              <a:noFill/>
            </a:ln>
            <a:effectLst>
              <a:softEdge rad="112500"/>
            </a:effectLst>
          </p:spPr>
        </p:pic>
        <p:pic>
          <p:nvPicPr>
            <p:cNvPr id="6" name="图片 5" descr="12.jpg"/>
            <p:cNvPicPr>
              <a:picLocks noChangeAspect="1"/>
            </p:cNvPicPr>
            <p:nvPr/>
          </p:nvPicPr>
          <p:blipFill>
            <a:blip r:embed="rId5" cstate="print"/>
            <a:stretch>
              <a:fillRect/>
            </a:stretch>
          </p:blipFill>
          <p:spPr>
            <a:xfrm>
              <a:off x="6572264" y="3286124"/>
              <a:ext cx="2160639" cy="1440000"/>
            </a:xfrm>
            <a:prstGeom prst="rect">
              <a:avLst/>
            </a:prstGeom>
            <a:ln>
              <a:noFill/>
            </a:ln>
            <a:effectLst>
              <a:softEdge rad="112500"/>
            </a:effectLst>
          </p:spPr>
        </p:pic>
        <p:pic>
          <p:nvPicPr>
            <p:cNvPr id="13" name="Picture 10" descr="4941e879"/>
            <p:cNvPicPr>
              <a:picLocks noChangeAspect="1" noChangeArrowheads="1"/>
            </p:cNvPicPr>
            <p:nvPr/>
          </p:nvPicPr>
          <p:blipFill>
            <a:blip r:embed="rId6" cstate="print"/>
            <a:srcRect/>
            <a:stretch>
              <a:fillRect/>
            </a:stretch>
          </p:blipFill>
          <p:spPr bwMode="auto">
            <a:xfrm>
              <a:off x="1702265" y="5203710"/>
              <a:ext cx="2155355" cy="1440000"/>
            </a:xfrm>
            <a:prstGeom prst="rect">
              <a:avLst/>
            </a:prstGeom>
            <a:ln>
              <a:noFill/>
            </a:ln>
            <a:effectLst>
              <a:softEdge rad="112500"/>
            </a:effectLst>
          </p:spPr>
        </p:pic>
        <p:pic>
          <p:nvPicPr>
            <p:cNvPr id="14" name="图片 13" descr="11-3.jpg"/>
            <p:cNvPicPr>
              <a:picLocks noChangeAspect="1"/>
            </p:cNvPicPr>
            <p:nvPr/>
          </p:nvPicPr>
          <p:blipFill>
            <a:blip r:embed="rId7" cstate="print"/>
            <a:stretch>
              <a:fillRect/>
            </a:stretch>
          </p:blipFill>
          <p:spPr>
            <a:xfrm>
              <a:off x="5572132" y="5203710"/>
              <a:ext cx="2157303" cy="1440000"/>
            </a:xfrm>
            <a:prstGeom prst="rect">
              <a:avLst/>
            </a:prstGeom>
            <a:ln>
              <a:noFill/>
            </a:ln>
            <a:effectLst>
              <a:softEdge rad="112500"/>
            </a:effectLst>
          </p:spPr>
        </p:pic>
        <p:sp>
          <p:nvSpPr>
            <p:cNvPr id="12" name="椭圆 11"/>
            <p:cNvSpPr/>
            <p:nvPr/>
          </p:nvSpPr>
          <p:spPr>
            <a:xfrm>
              <a:off x="2357431" y="2643182"/>
              <a:ext cx="4500613" cy="2857520"/>
            </a:xfrm>
            <a:prstGeom prst="ellipse">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fontAlgn="auto">
                <a:lnSpc>
                  <a:spcPct val="110000"/>
                </a:lnSpc>
                <a:spcBef>
                  <a:spcPts val="0"/>
                </a:spcBef>
                <a:spcAft>
                  <a:spcPts val="0"/>
                </a:spcAft>
                <a:defRPr/>
              </a:pPr>
              <a:r>
                <a:rPr lang="zh-CN" altLang="en-US" sz="1600" dirty="0">
                  <a:latin typeface="黑体" pitchFamily="2" charset="-122"/>
                  <a:ea typeface="黑体" pitchFamily="2" charset="-122"/>
                </a:rPr>
                <a:t>　　学校于</a:t>
              </a:r>
              <a:r>
                <a:rPr lang="en-US" altLang="zh-CN" sz="1600" dirty="0">
                  <a:latin typeface="黑体" pitchFamily="2" charset="-122"/>
                  <a:ea typeface="黑体" pitchFamily="2" charset="-122"/>
                </a:rPr>
                <a:t>2009</a:t>
              </a:r>
              <a:r>
                <a:rPr lang="zh-CN" altLang="en-US" sz="1600" dirty="0">
                  <a:latin typeface="黑体" pitchFamily="2" charset="-122"/>
                  <a:ea typeface="黑体" pitchFamily="2" charset="-122"/>
                </a:rPr>
                <a:t>年以来全面启动实施 “中国科大研究生创新计划”项目以来，累计实施项目</a:t>
              </a:r>
              <a:r>
                <a:rPr lang="en-US" altLang="zh-CN" sz="1600" dirty="0">
                  <a:latin typeface="黑体" pitchFamily="2" charset="-122"/>
                  <a:ea typeface="黑体" pitchFamily="2" charset="-122"/>
                </a:rPr>
                <a:t>400</a:t>
              </a:r>
              <a:r>
                <a:rPr lang="zh-CN" altLang="en-US" sz="1600" dirty="0">
                  <a:latin typeface="黑体" pitchFamily="2" charset="-122"/>
                  <a:ea typeface="黑体" pitchFamily="2" charset="-122"/>
                </a:rPr>
                <a:t>多项。在创新项目实施过程中，各单位结合自身的特色和优势开展了富有特色的创新实践，涌现出一批项目实施先进单位，产生了一批在校内有影响的品牌项目。</a:t>
              </a: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p:cNvSpPr>
          <p:nvPr>
            <p:ph type="title"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zh-CN" dirty="0" smtClean="0">
                <a:effectLst/>
              </a:rPr>
              <a:t>4</a:t>
            </a:r>
            <a:r>
              <a:rPr lang="zh-CN" altLang="en-US" dirty="0" smtClean="0">
                <a:effectLst/>
              </a:rPr>
              <a:t>、学位标准修订</a:t>
            </a:r>
          </a:p>
        </p:txBody>
      </p:sp>
      <p:sp>
        <p:nvSpPr>
          <p:cNvPr id="58371" name="Rectangle 3"/>
          <p:cNvSpPr>
            <a:spLocks noGrp="1"/>
          </p:cNvSpPr>
          <p:nvPr>
            <p:ph type="body" idx="4294967295"/>
          </p:nvPr>
        </p:nvSpPr>
        <p:spPr/>
        <p:txBody>
          <a:bodyPr/>
          <a:lstStyle/>
          <a:p>
            <a:pPr eaLnBrk="1" hangingPunct="1">
              <a:lnSpc>
                <a:spcPct val="100000"/>
              </a:lnSpc>
              <a:defRPr/>
            </a:pPr>
            <a:r>
              <a:rPr lang="zh-CN" altLang="en-US" sz="2800" b="1" dirty="0" smtClean="0">
                <a:solidFill>
                  <a:srgbClr val="953735"/>
                </a:solidFill>
                <a:latin typeface="微软雅黑" pitchFamily="34" charset="-122"/>
                <a:ea typeface="微软雅黑" pitchFamily="34" charset="-122"/>
                <a:cs typeface="+mj-cs"/>
              </a:rPr>
              <a:t>学位标准修订总体思路</a:t>
            </a:r>
          </a:p>
        </p:txBody>
      </p:sp>
      <p:sp>
        <p:nvSpPr>
          <p:cNvPr id="4" name="TextBox 3"/>
          <p:cNvSpPr txBox="1"/>
          <p:nvPr/>
        </p:nvSpPr>
        <p:spPr>
          <a:xfrm>
            <a:off x="571500" y="2428875"/>
            <a:ext cx="8001000" cy="3403600"/>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p>
            <a:pPr algn="ctr" eaLnBrk="0" fontAlgn="auto" hangingPunct="0">
              <a:lnSpc>
                <a:spcPct val="150000"/>
              </a:lnSpc>
              <a:spcBef>
                <a:spcPts val="0"/>
              </a:spcBef>
              <a:spcAft>
                <a:spcPts val="0"/>
              </a:spcAft>
              <a:buClr>
                <a:srgbClr val="CC00FF"/>
              </a:buClr>
              <a:buFont typeface="Wingdings" pitchFamily="2" charset="2"/>
              <a:buChar char="Ø"/>
              <a:defRPr/>
            </a:pPr>
            <a:r>
              <a:rPr lang="zh-CN" altLang="en-US" sz="2400" b="1" dirty="0">
                <a:solidFill>
                  <a:schemeClr val="tx1"/>
                </a:solidFill>
                <a:latin typeface="楷体_GB2312" pitchFamily="49" charset="-122"/>
                <a:ea typeface="楷体_GB2312" pitchFamily="49" charset="-122"/>
              </a:rPr>
              <a:t> 树立“质量优异、追求卓越”的价值与理念</a:t>
            </a:r>
            <a:endParaRPr lang="en-US" altLang="zh-CN" sz="2400" b="1" dirty="0">
              <a:solidFill>
                <a:schemeClr val="tx1"/>
              </a:solidFill>
              <a:latin typeface="楷体_GB2312" pitchFamily="49" charset="-122"/>
              <a:ea typeface="楷体_GB2312" pitchFamily="49" charset="-122"/>
            </a:endParaRPr>
          </a:p>
          <a:p>
            <a:pPr algn="ctr" eaLnBrk="0" fontAlgn="auto" hangingPunct="0">
              <a:lnSpc>
                <a:spcPct val="150000"/>
              </a:lnSpc>
              <a:spcBef>
                <a:spcPts val="0"/>
              </a:spcBef>
              <a:spcAft>
                <a:spcPts val="0"/>
              </a:spcAft>
              <a:buClr>
                <a:srgbClr val="CC00FF"/>
              </a:buClr>
              <a:buFont typeface="Wingdings" pitchFamily="2" charset="2"/>
              <a:buChar char="Ø"/>
              <a:defRPr/>
            </a:pPr>
            <a:r>
              <a:rPr lang="en-US" altLang="zh-CN" sz="2400" b="1" dirty="0">
                <a:solidFill>
                  <a:schemeClr val="tx1"/>
                </a:solidFill>
                <a:latin typeface="楷体_GB2312" pitchFamily="49" charset="-122"/>
                <a:ea typeface="楷体_GB2312" pitchFamily="49" charset="-122"/>
              </a:rPr>
              <a:t> </a:t>
            </a:r>
            <a:r>
              <a:rPr lang="zh-CN" altLang="en-US" sz="2400" b="1" dirty="0">
                <a:solidFill>
                  <a:schemeClr val="tx1"/>
                </a:solidFill>
                <a:latin typeface="楷体_GB2312" pitchFamily="49" charset="-122"/>
                <a:ea typeface="楷体_GB2312" pitchFamily="49" charset="-122"/>
              </a:rPr>
              <a:t>以人为本，确立以博士生全面发展为目标</a:t>
            </a:r>
          </a:p>
          <a:p>
            <a:pPr algn="ctr" eaLnBrk="0" fontAlgn="auto" hangingPunct="0">
              <a:lnSpc>
                <a:spcPct val="150000"/>
              </a:lnSpc>
              <a:spcBef>
                <a:spcPts val="0"/>
              </a:spcBef>
              <a:spcAft>
                <a:spcPts val="0"/>
              </a:spcAft>
              <a:buClr>
                <a:srgbClr val="CC00FF"/>
              </a:buClr>
              <a:buFont typeface="Wingdings" pitchFamily="2" charset="2"/>
              <a:buChar char="Ø"/>
              <a:defRPr/>
            </a:pPr>
            <a:r>
              <a:rPr lang="zh-CN" altLang="en-US" sz="2400" b="1" dirty="0">
                <a:solidFill>
                  <a:schemeClr val="tx1"/>
                </a:solidFill>
                <a:latin typeface="楷体_GB2312" pitchFamily="49" charset="-122"/>
                <a:ea typeface="楷体_GB2312" pitchFamily="49" charset="-122"/>
              </a:rPr>
              <a:t> “过程管理”与“出口把关”相结合</a:t>
            </a:r>
          </a:p>
          <a:p>
            <a:pPr algn="ctr" eaLnBrk="0" fontAlgn="auto" hangingPunct="0">
              <a:lnSpc>
                <a:spcPct val="150000"/>
              </a:lnSpc>
              <a:spcBef>
                <a:spcPts val="0"/>
              </a:spcBef>
              <a:spcAft>
                <a:spcPts val="0"/>
              </a:spcAft>
              <a:buClr>
                <a:srgbClr val="CC00FF"/>
              </a:buClr>
              <a:buFont typeface="Wingdings" pitchFamily="2" charset="2"/>
              <a:buChar char="Ø"/>
              <a:defRPr/>
            </a:pPr>
            <a:r>
              <a:rPr lang="en-US" altLang="zh-CN" sz="2400" b="1" dirty="0">
                <a:solidFill>
                  <a:schemeClr val="tx1"/>
                </a:solidFill>
                <a:latin typeface="楷体_GB2312" pitchFamily="49" charset="-122"/>
                <a:ea typeface="楷体_GB2312" pitchFamily="49" charset="-122"/>
              </a:rPr>
              <a:t> </a:t>
            </a:r>
            <a:r>
              <a:rPr lang="zh-CN" altLang="en-US" sz="2400" b="1" dirty="0">
                <a:solidFill>
                  <a:schemeClr val="tx1"/>
                </a:solidFill>
                <a:latin typeface="楷体_GB2312" pitchFamily="49" charset="-122"/>
                <a:ea typeface="楷体_GB2312" pitchFamily="49" charset="-122"/>
              </a:rPr>
              <a:t>培养全球视野</a:t>
            </a:r>
            <a:r>
              <a:rPr lang="en-US" altLang="zh-CN" sz="2400" b="1" dirty="0">
                <a:solidFill>
                  <a:schemeClr val="tx1"/>
                </a:solidFill>
                <a:latin typeface="楷体_GB2312" pitchFamily="49" charset="-122"/>
                <a:ea typeface="楷体_GB2312" pitchFamily="49" charset="-122"/>
              </a:rPr>
              <a:t>——</a:t>
            </a:r>
            <a:r>
              <a:rPr lang="zh-CN" altLang="en-US" sz="2400" b="1" dirty="0">
                <a:solidFill>
                  <a:schemeClr val="tx1"/>
                </a:solidFill>
                <a:latin typeface="楷体_GB2312" pitchFamily="49" charset="-122"/>
                <a:ea typeface="楷体_GB2312" pitchFamily="49" charset="-122"/>
              </a:rPr>
              <a:t>国际化</a:t>
            </a:r>
          </a:p>
          <a:p>
            <a:pPr algn="ctr" eaLnBrk="0" fontAlgn="auto" hangingPunct="0">
              <a:lnSpc>
                <a:spcPct val="150000"/>
              </a:lnSpc>
              <a:spcBef>
                <a:spcPts val="0"/>
              </a:spcBef>
              <a:spcAft>
                <a:spcPts val="0"/>
              </a:spcAft>
              <a:buClr>
                <a:srgbClr val="CC00FF"/>
              </a:buClr>
              <a:buFont typeface="Wingdings" pitchFamily="2" charset="2"/>
              <a:buChar char="Ø"/>
              <a:defRPr/>
            </a:pPr>
            <a:r>
              <a:rPr lang="en-US" altLang="zh-CN" sz="2400" b="1" dirty="0">
                <a:solidFill>
                  <a:schemeClr val="tx1"/>
                </a:solidFill>
                <a:latin typeface="楷体_GB2312" pitchFamily="49" charset="-122"/>
                <a:ea typeface="楷体_GB2312" pitchFamily="49" charset="-122"/>
              </a:rPr>
              <a:t> </a:t>
            </a:r>
            <a:r>
              <a:rPr lang="zh-CN" altLang="en-US" sz="2400" b="1" dirty="0">
                <a:solidFill>
                  <a:schemeClr val="tx1"/>
                </a:solidFill>
                <a:latin typeface="楷体_GB2312" pitchFamily="49" charset="-122"/>
                <a:ea typeface="楷体_GB2312" pitchFamily="49" charset="-122"/>
              </a:rPr>
              <a:t>数量服从质量，学科差异服从总体质量要求</a:t>
            </a:r>
          </a:p>
          <a:p>
            <a:pPr algn="ctr" eaLnBrk="0" fontAlgn="auto" hangingPunct="0">
              <a:lnSpc>
                <a:spcPct val="150000"/>
              </a:lnSpc>
              <a:spcBef>
                <a:spcPts val="0"/>
              </a:spcBef>
              <a:spcAft>
                <a:spcPts val="0"/>
              </a:spcAft>
              <a:buClr>
                <a:srgbClr val="CC00FF"/>
              </a:buClr>
              <a:buFont typeface="Wingdings" pitchFamily="2" charset="2"/>
              <a:buChar char="Ø"/>
              <a:defRPr/>
            </a:pPr>
            <a:r>
              <a:rPr lang="en-US" altLang="zh-CN" sz="2400" b="1" dirty="0">
                <a:solidFill>
                  <a:schemeClr val="tx1"/>
                </a:solidFill>
                <a:latin typeface="楷体_GB2312" pitchFamily="49" charset="-122"/>
                <a:ea typeface="楷体_GB2312" pitchFamily="49" charset="-122"/>
              </a:rPr>
              <a:t> </a:t>
            </a:r>
            <a:r>
              <a:rPr lang="zh-CN" altLang="en-US" sz="2400" b="1" dirty="0">
                <a:solidFill>
                  <a:schemeClr val="tx1"/>
                </a:solidFill>
                <a:latin typeface="楷体_GB2312" pitchFamily="49" charset="-122"/>
                <a:ea typeface="楷体_GB2312" pitchFamily="49" charset="-122"/>
              </a:rPr>
              <a:t>体现我校博士培养学术标准的国际水平</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zh-CN" altLang="en-US" smtClean="0">
                <a:effectLst/>
              </a:rPr>
              <a:t>学位标准的层次</a:t>
            </a:r>
          </a:p>
        </p:txBody>
      </p:sp>
      <p:sp>
        <p:nvSpPr>
          <p:cNvPr id="8" name="矩形 7"/>
          <p:cNvSpPr/>
          <p:nvPr/>
        </p:nvSpPr>
        <p:spPr>
          <a:xfrm>
            <a:off x="609600" y="1447800"/>
            <a:ext cx="8077200" cy="990600"/>
          </a:xfrm>
          <a:prstGeom prst="rect">
            <a:avLst/>
          </a:prstGeom>
          <a:ln>
            <a:solidFill>
              <a:srgbClr val="336699"/>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2" name="组合 7"/>
          <p:cNvGrpSpPr/>
          <p:nvPr/>
        </p:nvGrpSpPr>
        <p:grpSpPr>
          <a:xfrm>
            <a:off x="1295400" y="1219200"/>
            <a:ext cx="3429000" cy="538577"/>
            <a:chOff x="152400" y="3352806"/>
            <a:chExt cx="3078065" cy="538577"/>
          </a:xfrm>
          <a:solidFill>
            <a:srgbClr val="336699"/>
          </a:solidFill>
        </p:grpSpPr>
        <p:sp>
          <p:nvSpPr>
            <p:cNvPr id="10" name="圆角矩形 9"/>
            <p:cNvSpPr/>
            <p:nvPr/>
          </p:nvSpPr>
          <p:spPr>
            <a:xfrm>
              <a:off x="152400" y="3352806"/>
              <a:ext cx="3078065" cy="538577"/>
            </a:xfrm>
            <a:prstGeom prst="roundRect">
              <a:avLst/>
            </a:prstGeom>
            <a:grp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sp>
        <p:sp>
          <p:nvSpPr>
            <p:cNvPr id="11" name="圆角矩形 5"/>
            <p:cNvSpPr/>
            <p:nvPr/>
          </p:nvSpPr>
          <p:spPr>
            <a:xfrm>
              <a:off x="230724" y="3400211"/>
              <a:ext cx="2926576" cy="485995"/>
            </a:xfrm>
            <a:prstGeom prst="rect">
              <a:avLst/>
            </a:prstGeom>
            <a:grpFill/>
          </p:spPr>
          <p:style>
            <a:lnRef idx="0">
              <a:scrgbClr r="0" g="0" b="0"/>
            </a:lnRef>
            <a:fillRef idx="0">
              <a:scrgbClr r="0" g="0" b="0"/>
            </a:fillRef>
            <a:effectRef idx="0">
              <a:scrgbClr r="0" g="0" b="0"/>
            </a:effectRef>
            <a:fontRef idx="minor">
              <a:schemeClr val="lt1"/>
            </a:fontRef>
          </p:style>
          <p:txBody>
            <a:bodyPr lIns="201613" tIns="0" rIns="201613" bIns="0" spcCol="1270" anchor="ctr"/>
            <a:lstStyle/>
            <a:p>
              <a:pPr algn="ctr" defTabSz="977900" eaLnBrk="0" fontAlgn="auto" hangingPunct="0">
                <a:lnSpc>
                  <a:spcPct val="90000"/>
                </a:lnSpc>
                <a:spcBef>
                  <a:spcPct val="20000"/>
                </a:spcBef>
                <a:spcAft>
                  <a:spcPct val="35000"/>
                </a:spcAft>
                <a:buClr>
                  <a:srgbClr val="000066"/>
                </a:buClr>
                <a:buFont typeface="Wingdings" pitchFamily="2" charset="2"/>
                <a:buNone/>
                <a:defRPr/>
              </a:pPr>
              <a:r>
                <a:rPr lang="zh-CN" altLang="en-US" sz="2400" b="1" dirty="0">
                  <a:solidFill>
                    <a:schemeClr val="bg1"/>
                  </a:solidFill>
                </a:rPr>
                <a:t>校学位委员会的标准</a:t>
              </a:r>
            </a:p>
          </p:txBody>
        </p:sp>
      </p:grpSp>
      <p:sp>
        <p:nvSpPr>
          <p:cNvPr id="12" name="内容占位符 2"/>
          <p:cNvSpPr txBox="1">
            <a:spLocks/>
          </p:cNvSpPr>
          <p:nvPr/>
        </p:nvSpPr>
        <p:spPr bwMode="auto">
          <a:xfrm>
            <a:off x="990600" y="1752600"/>
            <a:ext cx="7772400" cy="685800"/>
          </a:xfrm>
          <a:prstGeom prst="rect">
            <a:avLst/>
          </a:prstGeom>
          <a:noFill/>
          <a:ln w="9525">
            <a:noFill/>
            <a:miter lim="800000"/>
            <a:headEnd/>
            <a:tailEnd/>
          </a:ln>
          <a:effectLst/>
        </p:spPr>
        <p:txBody>
          <a:bodyPr/>
          <a:lstStyle/>
          <a:p>
            <a:pPr marL="742950" lvl="1" indent="-285750" algn="ctr" eaLnBrk="0" fontAlgn="auto" hangingPunct="0">
              <a:lnSpc>
                <a:spcPct val="150000"/>
              </a:lnSpc>
              <a:spcBef>
                <a:spcPct val="20000"/>
              </a:spcBef>
              <a:spcAft>
                <a:spcPts val="0"/>
              </a:spcAft>
              <a:buFontTx/>
              <a:buChar char="–"/>
              <a:defRPr/>
            </a:pPr>
            <a:r>
              <a:rPr lang="zh-CN" altLang="en-US" sz="2400" b="1" kern="0" dirty="0">
                <a:solidFill>
                  <a:srgbClr val="000000"/>
                </a:solidFill>
                <a:latin typeface="Arial"/>
                <a:ea typeface="楷体_GB2312" pitchFamily="49" charset="-122"/>
              </a:rPr>
              <a:t>为最低要求</a:t>
            </a:r>
          </a:p>
        </p:txBody>
      </p:sp>
      <p:sp>
        <p:nvSpPr>
          <p:cNvPr id="14" name="矩形 13"/>
          <p:cNvSpPr/>
          <p:nvPr/>
        </p:nvSpPr>
        <p:spPr>
          <a:xfrm>
            <a:off x="609600" y="2895600"/>
            <a:ext cx="8077200" cy="1600200"/>
          </a:xfrm>
          <a:prstGeom prst="rect">
            <a:avLst/>
          </a:prstGeom>
          <a:ln>
            <a:solidFill>
              <a:srgbClr val="336699"/>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3" name="Picture 7"/>
          <p:cNvGrpSpPr/>
          <p:nvPr/>
        </p:nvGrpSpPr>
        <p:grpSpPr>
          <a:xfrm>
            <a:off x="1295400" y="2667000"/>
            <a:ext cx="3429000" cy="538577"/>
            <a:chOff x="152400" y="3352806"/>
            <a:chExt cx="3078065" cy="538577"/>
          </a:xfrm>
          <a:solidFill>
            <a:srgbClr val="336699"/>
          </a:solidFill>
        </p:grpSpPr>
        <p:sp>
          <p:nvSpPr>
            <p:cNvPr id="16" name="圆角矩形 15"/>
            <p:cNvSpPr/>
            <p:nvPr/>
          </p:nvSpPr>
          <p:spPr>
            <a:xfrm>
              <a:off x="152400" y="3352806"/>
              <a:ext cx="3078065" cy="538577"/>
            </a:xfrm>
            <a:prstGeom prst="roundRect">
              <a:avLst/>
            </a:prstGeom>
            <a:grp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sp>
        <p:sp>
          <p:nvSpPr>
            <p:cNvPr id="17" name="圆角矩形 5"/>
            <p:cNvSpPr/>
            <p:nvPr/>
          </p:nvSpPr>
          <p:spPr>
            <a:xfrm>
              <a:off x="230724" y="3400211"/>
              <a:ext cx="2926576" cy="485995"/>
            </a:xfrm>
            <a:prstGeom prst="rect">
              <a:avLst/>
            </a:prstGeom>
            <a:grpFill/>
          </p:spPr>
          <p:style>
            <a:lnRef idx="0">
              <a:scrgbClr r="0" g="0" b="0"/>
            </a:lnRef>
            <a:fillRef idx="0">
              <a:scrgbClr r="0" g="0" b="0"/>
            </a:fillRef>
            <a:effectRef idx="0">
              <a:scrgbClr r="0" g="0" b="0"/>
            </a:effectRef>
            <a:fontRef idx="minor">
              <a:schemeClr val="lt1"/>
            </a:fontRef>
          </p:style>
          <p:txBody>
            <a:bodyPr lIns="201613" tIns="0" rIns="201613" bIns="0" spcCol="1270" anchor="ctr"/>
            <a:lstStyle/>
            <a:p>
              <a:pPr algn="ctr" defTabSz="977900" eaLnBrk="0" fontAlgn="auto" hangingPunct="0">
                <a:lnSpc>
                  <a:spcPct val="90000"/>
                </a:lnSpc>
                <a:spcBef>
                  <a:spcPct val="20000"/>
                </a:spcBef>
                <a:spcAft>
                  <a:spcPct val="35000"/>
                </a:spcAft>
                <a:buClr>
                  <a:srgbClr val="000066"/>
                </a:buClr>
                <a:buFont typeface="Wingdings" pitchFamily="2" charset="2"/>
                <a:buNone/>
                <a:defRPr/>
              </a:pPr>
              <a:r>
                <a:rPr lang="zh-CN" altLang="en-US" sz="2400" b="1" dirty="0">
                  <a:solidFill>
                    <a:schemeClr val="bg1"/>
                  </a:solidFill>
                </a:rPr>
                <a:t>分学位委员会的标准</a:t>
              </a:r>
            </a:p>
          </p:txBody>
        </p:sp>
      </p:grpSp>
      <p:sp>
        <p:nvSpPr>
          <p:cNvPr id="18" name="Text Box 8"/>
          <p:cNvSpPr txBox="1">
            <a:spLocks/>
          </p:cNvSpPr>
          <p:nvPr/>
        </p:nvSpPr>
        <p:spPr bwMode="auto">
          <a:xfrm>
            <a:off x="990600" y="3200400"/>
            <a:ext cx="7772400" cy="1295400"/>
          </a:xfrm>
          <a:prstGeom prst="rect">
            <a:avLst/>
          </a:prstGeom>
          <a:noFill/>
          <a:ln w="9525">
            <a:noFill/>
            <a:miter lim="800000"/>
            <a:headEnd/>
            <a:tailEnd/>
          </a:ln>
          <a:effectLst/>
        </p:spPr>
        <p:txBody>
          <a:bodyPr/>
          <a:lstStyle/>
          <a:p>
            <a:pPr marL="742950" lvl="1" indent="-285750" algn="ctr" eaLnBrk="0" fontAlgn="auto" hangingPunct="0">
              <a:lnSpc>
                <a:spcPct val="150000"/>
              </a:lnSpc>
              <a:spcBef>
                <a:spcPct val="20000"/>
              </a:spcBef>
              <a:spcAft>
                <a:spcPts val="0"/>
              </a:spcAft>
              <a:buFontTx/>
              <a:buChar char="–"/>
              <a:defRPr/>
            </a:pPr>
            <a:r>
              <a:rPr lang="zh-CN" altLang="en-US" sz="2400" b="1" kern="0" dirty="0">
                <a:solidFill>
                  <a:srgbClr val="000000"/>
                </a:solidFill>
                <a:latin typeface="Arial"/>
                <a:ea typeface="楷体_GB2312" pitchFamily="49" charset="-122"/>
              </a:rPr>
              <a:t>制订</a:t>
            </a:r>
            <a:r>
              <a:rPr lang="zh-CN" altLang="en-US" b="1" i="1" u="sng" kern="0" dirty="0">
                <a:solidFill>
                  <a:srgbClr val="FF0000"/>
                </a:solidFill>
                <a:latin typeface="Arial"/>
                <a:ea typeface="楷体_GB2312" pitchFamily="49" charset="-122"/>
              </a:rPr>
              <a:t>高于</a:t>
            </a:r>
            <a:r>
              <a:rPr lang="zh-CN" altLang="en-US" sz="2400" b="1" kern="0" dirty="0">
                <a:solidFill>
                  <a:srgbClr val="000000"/>
                </a:solidFill>
                <a:latin typeface="Arial"/>
                <a:ea typeface="楷体_GB2312" pitchFamily="49" charset="-122"/>
              </a:rPr>
              <a:t>（至少不低于）学位的标准</a:t>
            </a:r>
          </a:p>
          <a:p>
            <a:pPr marL="742950" lvl="1" indent="-285750" algn="ctr" eaLnBrk="0" fontAlgn="auto" hangingPunct="0">
              <a:lnSpc>
                <a:spcPct val="150000"/>
              </a:lnSpc>
              <a:spcBef>
                <a:spcPct val="20000"/>
              </a:spcBef>
              <a:spcAft>
                <a:spcPts val="0"/>
              </a:spcAft>
              <a:buFontTx/>
              <a:buChar char="–"/>
              <a:defRPr/>
            </a:pPr>
            <a:r>
              <a:rPr lang="zh-CN" altLang="en-US" sz="2400" b="1" kern="0" dirty="0">
                <a:solidFill>
                  <a:srgbClr val="000000"/>
                </a:solidFill>
                <a:latin typeface="Arial"/>
                <a:ea typeface="楷体_GB2312" pitchFamily="49" charset="-122"/>
              </a:rPr>
              <a:t>鼓励制订高于学校的标准</a:t>
            </a:r>
          </a:p>
        </p:txBody>
      </p:sp>
      <p:sp>
        <p:nvSpPr>
          <p:cNvPr id="19" name="矩形 18"/>
          <p:cNvSpPr/>
          <p:nvPr/>
        </p:nvSpPr>
        <p:spPr>
          <a:xfrm>
            <a:off x="609600" y="4953000"/>
            <a:ext cx="8077200" cy="1524000"/>
          </a:xfrm>
          <a:prstGeom prst="rect">
            <a:avLst/>
          </a:prstGeom>
          <a:ln>
            <a:solidFill>
              <a:srgbClr val="336699"/>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4" name="Picture 10"/>
          <p:cNvGrpSpPr/>
          <p:nvPr/>
        </p:nvGrpSpPr>
        <p:grpSpPr>
          <a:xfrm>
            <a:off x="1219200" y="4724400"/>
            <a:ext cx="3429000" cy="538577"/>
            <a:chOff x="152400" y="3352806"/>
            <a:chExt cx="3078065" cy="538577"/>
          </a:xfrm>
          <a:solidFill>
            <a:srgbClr val="336699"/>
          </a:solidFill>
        </p:grpSpPr>
        <p:sp>
          <p:nvSpPr>
            <p:cNvPr id="21" name="圆角矩形 20"/>
            <p:cNvSpPr/>
            <p:nvPr/>
          </p:nvSpPr>
          <p:spPr>
            <a:xfrm>
              <a:off x="152400" y="3352806"/>
              <a:ext cx="3078065" cy="538577"/>
            </a:xfrm>
            <a:prstGeom prst="roundRect">
              <a:avLst/>
            </a:prstGeom>
            <a:grp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sp>
        <p:sp>
          <p:nvSpPr>
            <p:cNvPr id="22" name="圆角矩形 5"/>
            <p:cNvSpPr/>
            <p:nvPr/>
          </p:nvSpPr>
          <p:spPr>
            <a:xfrm>
              <a:off x="230724" y="3400211"/>
              <a:ext cx="2926576" cy="485995"/>
            </a:xfrm>
            <a:prstGeom prst="rect">
              <a:avLst/>
            </a:prstGeom>
            <a:grpFill/>
          </p:spPr>
          <p:style>
            <a:lnRef idx="0">
              <a:scrgbClr r="0" g="0" b="0"/>
            </a:lnRef>
            <a:fillRef idx="0">
              <a:scrgbClr r="0" g="0" b="0"/>
            </a:fillRef>
            <a:effectRef idx="0">
              <a:scrgbClr r="0" g="0" b="0"/>
            </a:effectRef>
            <a:fontRef idx="minor">
              <a:schemeClr val="lt1"/>
            </a:fontRef>
          </p:style>
          <p:txBody>
            <a:bodyPr lIns="201613" tIns="0" rIns="201613" bIns="0" spcCol="1270" anchor="ctr"/>
            <a:lstStyle/>
            <a:p>
              <a:pPr algn="ctr" defTabSz="977900" eaLnBrk="0" fontAlgn="auto" hangingPunct="0">
                <a:lnSpc>
                  <a:spcPct val="90000"/>
                </a:lnSpc>
                <a:spcBef>
                  <a:spcPct val="20000"/>
                </a:spcBef>
                <a:spcAft>
                  <a:spcPct val="35000"/>
                </a:spcAft>
                <a:buClr>
                  <a:srgbClr val="000066"/>
                </a:buClr>
                <a:buFont typeface="Wingdings" pitchFamily="2" charset="2"/>
                <a:buNone/>
                <a:defRPr/>
              </a:pPr>
              <a:r>
                <a:rPr lang="zh-CN" altLang="en-US" sz="2400" b="1" dirty="0">
                  <a:solidFill>
                    <a:schemeClr val="bg1"/>
                  </a:solidFill>
                </a:rPr>
                <a:t>学科的学位标准</a:t>
              </a:r>
            </a:p>
          </p:txBody>
        </p:sp>
      </p:grpSp>
      <p:sp>
        <p:nvSpPr>
          <p:cNvPr id="23" name="Text Box 11"/>
          <p:cNvSpPr txBox="1">
            <a:spLocks/>
          </p:cNvSpPr>
          <p:nvPr/>
        </p:nvSpPr>
        <p:spPr bwMode="auto">
          <a:xfrm>
            <a:off x="914400" y="5257800"/>
            <a:ext cx="7772400" cy="685800"/>
          </a:xfrm>
          <a:prstGeom prst="rect">
            <a:avLst/>
          </a:prstGeom>
          <a:noFill/>
          <a:ln w="9525">
            <a:noFill/>
            <a:miter lim="800000"/>
            <a:headEnd/>
            <a:tailEnd/>
          </a:ln>
          <a:effectLst/>
        </p:spPr>
        <p:txBody>
          <a:bodyPr/>
          <a:lstStyle/>
          <a:p>
            <a:pPr marL="742950" lvl="1" indent="-285750" algn="ctr" eaLnBrk="0" fontAlgn="auto" hangingPunct="0">
              <a:lnSpc>
                <a:spcPct val="150000"/>
              </a:lnSpc>
              <a:spcBef>
                <a:spcPct val="20000"/>
              </a:spcBef>
              <a:spcAft>
                <a:spcPts val="0"/>
              </a:spcAft>
              <a:buFontTx/>
              <a:buChar char="–"/>
              <a:defRPr/>
            </a:pPr>
            <a:r>
              <a:rPr lang="zh-CN" altLang="en-US" sz="2400" b="1" kern="0" dirty="0">
                <a:solidFill>
                  <a:srgbClr val="000000"/>
                </a:solidFill>
                <a:latin typeface="Arial"/>
                <a:ea typeface="楷体_GB2312" pitchFamily="49" charset="-122"/>
              </a:rPr>
              <a:t>若一个分学位委员会内存在多个学科</a:t>
            </a:r>
          </a:p>
          <a:p>
            <a:pPr marL="742950" lvl="1" indent="-285750" algn="ctr" eaLnBrk="0" fontAlgn="auto" hangingPunct="0">
              <a:lnSpc>
                <a:spcPct val="150000"/>
              </a:lnSpc>
              <a:spcBef>
                <a:spcPct val="20000"/>
              </a:spcBef>
              <a:spcAft>
                <a:spcPts val="0"/>
              </a:spcAft>
              <a:buFontTx/>
              <a:buChar char="–"/>
              <a:defRPr/>
            </a:pPr>
            <a:r>
              <a:rPr lang="zh-CN" altLang="en-US" sz="2400" b="1" kern="0" dirty="0">
                <a:solidFill>
                  <a:srgbClr val="000000"/>
                </a:solidFill>
                <a:latin typeface="Arial"/>
                <a:ea typeface="楷体_GB2312" pitchFamily="49" charset="-122"/>
              </a:rPr>
              <a:t>各学科发展的阶段有实际的差异</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sp>
        <p:nvSpPr>
          <p:cNvPr id="3" name="内容占位符 2"/>
          <p:cNvSpPr>
            <a:spLocks noGrp="1"/>
          </p:cNvSpPr>
          <p:nvPr>
            <p:ph idx="1"/>
          </p:nvPr>
        </p:nvSpPr>
        <p:spPr/>
        <p:txBody>
          <a:bodyPr/>
          <a:lstStyle/>
          <a:p>
            <a:r>
              <a:rPr lang="zh-CN" altLang="en-US" dirty="0" smtClean="0"/>
              <a:t>研究生培养的目标</a:t>
            </a:r>
            <a:endParaRPr lang="en-US" altLang="zh-CN" dirty="0" smtClean="0"/>
          </a:p>
          <a:p>
            <a:r>
              <a:rPr lang="zh-CN" altLang="en-US" dirty="0" smtClean="0"/>
              <a:t>研究生培养的举措</a:t>
            </a:r>
            <a:endParaRPr lang="en-US" altLang="zh-CN" dirty="0" smtClean="0"/>
          </a:p>
          <a:p>
            <a:r>
              <a:rPr lang="zh-CN" altLang="en-US" dirty="0" smtClean="0"/>
              <a:t>选择空间与资源支持</a:t>
            </a:r>
            <a:endParaRPr lang="en-US" altLang="zh-CN" dirty="0" smtClean="0"/>
          </a:p>
          <a:p>
            <a:endParaRPr lang="en-US" altLang="zh-CN" dirty="0"/>
          </a:p>
          <a:p>
            <a:pPr lvl="1"/>
            <a:r>
              <a:rPr lang="zh-CN" altLang="en-US" dirty="0" smtClean="0"/>
              <a:t>确定目标</a:t>
            </a:r>
            <a:endParaRPr lang="en-US" altLang="zh-CN" dirty="0" smtClean="0"/>
          </a:p>
          <a:p>
            <a:pPr lvl="1"/>
            <a:r>
              <a:rPr lang="zh-CN" altLang="en-US" dirty="0" smtClean="0"/>
              <a:t>选择路径</a:t>
            </a:r>
            <a:endParaRPr lang="en-US" altLang="zh-CN" dirty="0" smtClean="0"/>
          </a:p>
        </p:txBody>
      </p:sp>
    </p:spTree>
    <p:extLst>
      <p:ext uri="{BB962C8B-B14F-4D97-AF65-F5344CB8AC3E}">
        <p14:creationId xmlns:p14="http://schemas.microsoft.com/office/powerpoint/2010/main" val="1402159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idx="4294967295"/>
          </p:nvPr>
        </p:nvSpPr>
        <p:spPr bwMode="auto">
          <a:xfrm>
            <a:off x="1219200" y="304800"/>
            <a:ext cx="7620000" cy="609600"/>
          </a:xfrm>
        </p:spPr>
        <p:txBody>
          <a:bodyPr wrap="square" numCol="1" anchorCtr="0" compatLnSpc="1">
            <a:prstTxWarp prst="textNoShape">
              <a:avLst/>
            </a:prstTxWarp>
            <a:normAutofit fontScale="90000"/>
          </a:bodyPr>
          <a:lstStyle/>
          <a:p>
            <a:pPr eaLnBrk="1" hangingPunct="1">
              <a:defRPr/>
            </a:pPr>
            <a:r>
              <a:rPr lang="zh-CN" altLang="en-US" smtClean="0">
                <a:effectLst/>
              </a:rPr>
              <a:t>关键能力要求</a:t>
            </a:r>
          </a:p>
        </p:txBody>
      </p:sp>
      <p:sp>
        <p:nvSpPr>
          <p:cNvPr id="4" name="矩形 3"/>
          <p:cNvSpPr/>
          <p:nvPr/>
        </p:nvSpPr>
        <p:spPr>
          <a:xfrm>
            <a:off x="304800" y="1143000"/>
            <a:ext cx="8534400" cy="1447800"/>
          </a:xfrm>
          <a:prstGeom prst="rect">
            <a:avLst/>
          </a:prstGeom>
          <a:ln>
            <a:solidFill>
              <a:srgbClr val="336699"/>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2" name="组合 7"/>
          <p:cNvGrpSpPr/>
          <p:nvPr/>
        </p:nvGrpSpPr>
        <p:grpSpPr>
          <a:xfrm>
            <a:off x="990600" y="914400"/>
            <a:ext cx="3205774" cy="538577"/>
            <a:chOff x="152400" y="3352806"/>
            <a:chExt cx="3078065" cy="538577"/>
          </a:xfrm>
          <a:solidFill>
            <a:srgbClr val="336699"/>
          </a:solidFill>
        </p:grpSpPr>
        <p:sp>
          <p:nvSpPr>
            <p:cNvPr id="6" name="圆角矩形 5"/>
            <p:cNvSpPr/>
            <p:nvPr/>
          </p:nvSpPr>
          <p:spPr>
            <a:xfrm>
              <a:off x="152400" y="3352806"/>
              <a:ext cx="3078065" cy="538577"/>
            </a:xfrm>
            <a:prstGeom prst="roundRect">
              <a:avLst/>
            </a:prstGeom>
            <a:grp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sp>
        <p:sp>
          <p:nvSpPr>
            <p:cNvPr id="7" name="圆角矩形 5"/>
            <p:cNvSpPr/>
            <p:nvPr/>
          </p:nvSpPr>
          <p:spPr>
            <a:xfrm>
              <a:off x="230724" y="3400211"/>
              <a:ext cx="2926576" cy="485995"/>
            </a:xfrm>
            <a:prstGeom prst="rect">
              <a:avLst/>
            </a:prstGeom>
            <a:grpFill/>
          </p:spPr>
          <p:style>
            <a:lnRef idx="0">
              <a:scrgbClr r="0" g="0" b="0"/>
            </a:lnRef>
            <a:fillRef idx="0">
              <a:scrgbClr r="0" g="0" b="0"/>
            </a:fillRef>
            <a:effectRef idx="0">
              <a:scrgbClr r="0" g="0" b="0"/>
            </a:effectRef>
            <a:fontRef idx="minor">
              <a:schemeClr val="lt1"/>
            </a:fontRef>
          </p:style>
          <p:txBody>
            <a:bodyPr lIns="201613" tIns="0" rIns="201613" bIns="0" spcCol="1270" anchor="ctr"/>
            <a:lstStyle/>
            <a:p>
              <a:pPr algn="ctr" defTabSz="977900" eaLnBrk="0" fontAlgn="auto" hangingPunct="0">
                <a:lnSpc>
                  <a:spcPct val="90000"/>
                </a:lnSpc>
                <a:spcBef>
                  <a:spcPct val="20000"/>
                </a:spcBef>
                <a:spcAft>
                  <a:spcPct val="35000"/>
                </a:spcAft>
                <a:buClr>
                  <a:srgbClr val="000066"/>
                </a:buClr>
                <a:buFont typeface="Wingdings" pitchFamily="2" charset="2"/>
                <a:buNone/>
                <a:defRPr/>
              </a:pPr>
              <a:r>
                <a:rPr lang="zh-CN" altLang="en-US" sz="2400" b="1" dirty="0">
                  <a:solidFill>
                    <a:schemeClr val="bg1"/>
                  </a:solidFill>
                </a:rPr>
                <a:t>突出两项能力建设</a:t>
              </a:r>
            </a:p>
          </p:txBody>
        </p:sp>
      </p:grpSp>
      <p:sp>
        <p:nvSpPr>
          <p:cNvPr id="37893" name="内容占位符 2"/>
          <p:cNvSpPr txBox="1">
            <a:spLocks/>
          </p:cNvSpPr>
          <p:nvPr/>
        </p:nvSpPr>
        <p:spPr bwMode="auto">
          <a:xfrm>
            <a:off x="228600" y="1506538"/>
            <a:ext cx="7772400" cy="108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gn="ctr">
              <a:lnSpc>
                <a:spcPts val="3500"/>
              </a:lnSpc>
              <a:spcBef>
                <a:spcPct val="20000"/>
              </a:spcBef>
              <a:buFontTx/>
              <a:buChar char="–"/>
            </a:pPr>
            <a:r>
              <a:rPr lang="zh-CN" altLang="en-US" sz="2400" b="1">
                <a:solidFill>
                  <a:srgbClr val="000000"/>
                </a:solidFill>
                <a:latin typeface="Calibri" panose="020F0502020204030204" pitchFamily="34" charset="0"/>
                <a:ea typeface="楷体_GB2312" pitchFamily="49" charset="-122"/>
              </a:rPr>
              <a:t>创造性独立开展科研工作的能力</a:t>
            </a:r>
          </a:p>
          <a:p>
            <a:pPr lvl="1" algn="ctr">
              <a:lnSpc>
                <a:spcPts val="3500"/>
              </a:lnSpc>
              <a:spcBef>
                <a:spcPct val="20000"/>
              </a:spcBef>
              <a:buFontTx/>
              <a:buChar char="–"/>
            </a:pPr>
            <a:r>
              <a:rPr lang="zh-CN" altLang="en-US" sz="2400" b="1">
                <a:solidFill>
                  <a:srgbClr val="000000"/>
                </a:solidFill>
                <a:latin typeface="Calibri" panose="020F0502020204030204" pitchFamily="34" charset="0"/>
                <a:ea typeface="楷体_GB2312" pitchFamily="49" charset="-122"/>
              </a:rPr>
              <a:t>国际学术交流能力</a:t>
            </a:r>
          </a:p>
        </p:txBody>
      </p:sp>
      <p:sp>
        <p:nvSpPr>
          <p:cNvPr id="9" name="矩形 8"/>
          <p:cNvSpPr/>
          <p:nvPr/>
        </p:nvSpPr>
        <p:spPr>
          <a:xfrm>
            <a:off x="304800" y="2836863"/>
            <a:ext cx="8534400" cy="3944937"/>
          </a:xfrm>
          <a:prstGeom prst="rect">
            <a:avLst/>
          </a:prstGeom>
          <a:ln>
            <a:solidFill>
              <a:srgbClr val="336699"/>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3" name="Picture 7"/>
          <p:cNvGrpSpPr/>
          <p:nvPr/>
        </p:nvGrpSpPr>
        <p:grpSpPr>
          <a:xfrm>
            <a:off x="751864" y="2614612"/>
            <a:ext cx="5720374" cy="538578"/>
            <a:chOff x="152400" y="3352806"/>
            <a:chExt cx="3078065" cy="538577"/>
          </a:xfrm>
          <a:solidFill>
            <a:srgbClr val="336699"/>
          </a:solidFill>
        </p:grpSpPr>
        <p:sp>
          <p:nvSpPr>
            <p:cNvPr id="11" name="圆角矩形 10"/>
            <p:cNvSpPr/>
            <p:nvPr/>
          </p:nvSpPr>
          <p:spPr>
            <a:xfrm>
              <a:off x="152400" y="3352806"/>
              <a:ext cx="3078065" cy="538577"/>
            </a:xfrm>
            <a:prstGeom prst="roundRect">
              <a:avLst/>
            </a:prstGeom>
            <a:grp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sp>
        <p:sp>
          <p:nvSpPr>
            <p:cNvPr id="12" name="圆角矩形 5"/>
            <p:cNvSpPr/>
            <p:nvPr/>
          </p:nvSpPr>
          <p:spPr>
            <a:xfrm>
              <a:off x="230724" y="3400211"/>
              <a:ext cx="2926576" cy="485995"/>
            </a:xfrm>
            <a:prstGeom prst="rect">
              <a:avLst/>
            </a:prstGeom>
            <a:grpFill/>
          </p:spPr>
          <p:style>
            <a:lnRef idx="0">
              <a:scrgbClr r="0" g="0" b="0"/>
            </a:lnRef>
            <a:fillRef idx="0">
              <a:scrgbClr r="0" g="0" b="0"/>
            </a:fillRef>
            <a:effectRef idx="0">
              <a:scrgbClr r="0" g="0" b="0"/>
            </a:effectRef>
            <a:fontRef idx="minor">
              <a:schemeClr val="lt1"/>
            </a:fontRef>
          </p:style>
          <p:txBody>
            <a:bodyPr lIns="201613" tIns="0" rIns="201613" bIns="0" spcCol="1270" anchor="ctr"/>
            <a:lstStyle/>
            <a:p>
              <a:pPr algn="ctr" defTabSz="977900" eaLnBrk="0" fontAlgn="auto" hangingPunct="0">
                <a:lnSpc>
                  <a:spcPct val="90000"/>
                </a:lnSpc>
                <a:spcBef>
                  <a:spcPct val="20000"/>
                </a:spcBef>
                <a:spcAft>
                  <a:spcPct val="35000"/>
                </a:spcAft>
                <a:buClr>
                  <a:srgbClr val="000066"/>
                </a:buClr>
                <a:buFont typeface="Wingdings" pitchFamily="2" charset="2"/>
                <a:buNone/>
                <a:defRPr/>
              </a:pPr>
              <a:r>
                <a:rPr lang="zh-CN" altLang="en-US" sz="2400" b="1" dirty="0">
                  <a:solidFill>
                    <a:schemeClr val="bg1"/>
                  </a:solidFill>
                </a:rPr>
                <a:t>关于创造性独立开展科研工作的能力</a:t>
              </a:r>
            </a:p>
          </p:txBody>
        </p:sp>
      </p:grpSp>
      <p:sp>
        <p:nvSpPr>
          <p:cNvPr id="37896" name="Text Box 8"/>
          <p:cNvSpPr txBox="1">
            <a:spLocks/>
          </p:cNvSpPr>
          <p:nvPr/>
        </p:nvSpPr>
        <p:spPr bwMode="auto">
          <a:xfrm>
            <a:off x="228600" y="3228975"/>
            <a:ext cx="8686800" cy="340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gn="ctr">
              <a:lnSpc>
                <a:spcPts val="3500"/>
              </a:lnSpc>
              <a:spcBef>
                <a:spcPct val="20000"/>
              </a:spcBef>
              <a:buFontTx/>
              <a:buChar char="–"/>
            </a:pPr>
            <a:r>
              <a:rPr lang="zh-CN" altLang="en-US" sz="2400" b="1">
                <a:solidFill>
                  <a:srgbClr val="000000"/>
                </a:solidFill>
                <a:latin typeface="Calibri" panose="020F0502020204030204" pitchFamily="34" charset="0"/>
                <a:ea typeface="楷体_GB2312" pitchFamily="49" charset="-122"/>
              </a:rPr>
              <a:t>国家的学位条例中就有相关的规定</a:t>
            </a:r>
          </a:p>
          <a:p>
            <a:pPr lvl="1" algn="ctr">
              <a:lnSpc>
                <a:spcPts val="3500"/>
              </a:lnSpc>
              <a:spcBef>
                <a:spcPct val="20000"/>
              </a:spcBef>
              <a:buFontTx/>
              <a:buChar char="–"/>
            </a:pPr>
            <a:r>
              <a:rPr lang="zh-CN" altLang="en-US" sz="2400" b="1">
                <a:solidFill>
                  <a:srgbClr val="000000"/>
                </a:solidFill>
                <a:latin typeface="Calibri" panose="020F0502020204030204" pitchFamily="34" charset="0"/>
                <a:ea typeface="楷体_GB2312" pitchFamily="49" charset="-122"/>
              </a:rPr>
              <a:t>各分学位委员会根据目前学科发展阶段，按照适当提高的原则制订相应的标准</a:t>
            </a:r>
          </a:p>
          <a:p>
            <a:pPr lvl="1" algn="ctr">
              <a:lnSpc>
                <a:spcPts val="3500"/>
              </a:lnSpc>
              <a:spcBef>
                <a:spcPct val="20000"/>
              </a:spcBef>
              <a:buFontTx/>
              <a:buChar char="–"/>
            </a:pPr>
            <a:r>
              <a:rPr lang="zh-CN" altLang="en-US" sz="2400" b="1">
                <a:solidFill>
                  <a:srgbClr val="000000"/>
                </a:solidFill>
                <a:latin typeface="Calibri" panose="020F0502020204030204" pitchFamily="34" charset="0"/>
                <a:ea typeface="楷体_GB2312" pitchFamily="49" charset="-122"/>
              </a:rPr>
              <a:t>制订标准的要求</a:t>
            </a:r>
            <a:r>
              <a:rPr lang="zh-CN" altLang="en-US" b="1" i="1" u="sng">
                <a:solidFill>
                  <a:srgbClr val="FF0000"/>
                </a:solidFill>
                <a:latin typeface="Calibri" panose="020F0502020204030204" pitchFamily="34" charset="0"/>
                <a:ea typeface="楷体_GB2312" pitchFamily="49" charset="-122"/>
              </a:rPr>
              <a:t>：</a:t>
            </a:r>
            <a:r>
              <a:rPr lang="zh-CN" altLang="en-US" sz="2000" b="1" i="1" u="sng">
                <a:solidFill>
                  <a:srgbClr val="FF0000"/>
                </a:solidFill>
                <a:latin typeface="Calibri" panose="020F0502020204030204" pitchFamily="34" charset="0"/>
                <a:ea typeface="楷体_GB2312" pitchFamily="49" charset="-122"/>
              </a:rPr>
              <a:t>客观、可测量、可评价、国际化</a:t>
            </a:r>
            <a:endParaRPr lang="zh-CN" altLang="en-US" sz="2400" b="1" i="1" u="sng">
              <a:solidFill>
                <a:srgbClr val="FF0000"/>
              </a:solidFill>
              <a:latin typeface="Calibri" panose="020F0502020204030204" pitchFamily="34" charset="0"/>
              <a:ea typeface="楷体_GB2312" pitchFamily="49" charset="-122"/>
            </a:endParaRPr>
          </a:p>
          <a:p>
            <a:pPr lvl="1" algn="ctr">
              <a:lnSpc>
                <a:spcPts val="3500"/>
              </a:lnSpc>
              <a:spcBef>
                <a:spcPct val="20000"/>
              </a:spcBef>
              <a:buFontTx/>
              <a:buChar char="–"/>
            </a:pPr>
            <a:r>
              <a:rPr lang="zh-CN" altLang="en-US" sz="2400" b="1">
                <a:solidFill>
                  <a:srgbClr val="000000"/>
                </a:solidFill>
                <a:latin typeface="Calibri" panose="020F0502020204030204" pitchFamily="34" charset="0"/>
                <a:ea typeface="楷体_GB2312" pitchFamily="49" charset="-122"/>
              </a:rPr>
              <a:t>原则上各分学位委员会、学科制订的标准要</a:t>
            </a:r>
            <a:r>
              <a:rPr lang="zh-CN" altLang="en-US" b="1" i="1" u="sng">
                <a:solidFill>
                  <a:srgbClr val="FF0000"/>
                </a:solidFill>
                <a:latin typeface="Calibri" panose="020F0502020204030204" pitchFamily="34" charset="0"/>
                <a:ea typeface="楷体_GB2312" pitchFamily="49" charset="-122"/>
              </a:rPr>
              <a:t>适当提高</a:t>
            </a:r>
          </a:p>
          <a:p>
            <a:pPr lvl="1" algn="ctr">
              <a:lnSpc>
                <a:spcPts val="3500"/>
              </a:lnSpc>
              <a:spcBef>
                <a:spcPct val="20000"/>
              </a:spcBef>
              <a:buFontTx/>
              <a:buChar char="–"/>
            </a:pPr>
            <a:r>
              <a:rPr lang="zh-CN" altLang="en-US" sz="2400" b="1">
                <a:solidFill>
                  <a:srgbClr val="000000"/>
                </a:solidFill>
                <a:latin typeface="Calibri" panose="020F0502020204030204" pitchFamily="34" charset="0"/>
                <a:ea typeface="楷体_GB2312" pitchFamily="49" charset="-122"/>
              </a:rPr>
              <a:t>原来较低的需提高，原来较高的则需向更高水平提升</a:t>
            </a:r>
            <a:endParaRPr lang="en-US" altLang="zh-CN" sz="2400" b="1">
              <a:solidFill>
                <a:srgbClr val="000000"/>
              </a:solidFill>
              <a:latin typeface="Calibri" panose="020F0502020204030204" pitchFamily="34" charset="0"/>
              <a:ea typeface="楷体_GB2312" pitchFamily="49"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zh-CN" altLang="en-US" smtClean="0">
                <a:effectLst/>
              </a:rPr>
              <a:t>关键能力要求</a:t>
            </a:r>
          </a:p>
        </p:txBody>
      </p:sp>
      <p:sp>
        <p:nvSpPr>
          <p:cNvPr id="4" name="矩形 3"/>
          <p:cNvSpPr/>
          <p:nvPr/>
        </p:nvSpPr>
        <p:spPr>
          <a:xfrm>
            <a:off x="611188" y="1773238"/>
            <a:ext cx="8077200" cy="4176712"/>
          </a:xfrm>
          <a:prstGeom prst="rect">
            <a:avLst/>
          </a:prstGeom>
          <a:ln>
            <a:solidFill>
              <a:srgbClr val="336699"/>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8916" name="内容占位符 2"/>
          <p:cNvSpPr txBox="1">
            <a:spLocks/>
          </p:cNvSpPr>
          <p:nvPr/>
        </p:nvSpPr>
        <p:spPr bwMode="auto">
          <a:xfrm>
            <a:off x="468313" y="2349500"/>
            <a:ext cx="814705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gn="ctr">
              <a:lnSpc>
                <a:spcPts val="3500"/>
              </a:lnSpc>
              <a:spcBef>
                <a:spcPct val="20000"/>
              </a:spcBef>
              <a:buFontTx/>
              <a:buChar char="–"/>
            </a:pPr>
            <a:r>
              <a:rPr lang="zh-CN" altLang="en-US" sz="2000" b="1">
                <a:solidFill>
                  <a:srgbClr val="000000"/>
                </a:solidFill>
                <a:latin typeface="Calibri" panose="020F0502020204030204" pitchFamily="34" charset="0"/>
                <a:ea typeface="楷体_GB2312" pitchFamily="49" charset="-122"/>
              </a:rPr>
              <a:t>国际学术交流能力由</a:t>
            </a:r>
            <a:r>
              <a:rPr lang="zh-CN" altLang="en-US" sz="3600" b="1" i="1" u="sng">
                <a:solidFill>
                  <a:srgbClr val="FF0000"/>
                </a:solidFill>
                <a:latin typeface="Calibri" panose="020F0502020204030204" pitchFamily="34" charset="0"/>
                <a:ea typeface="楷体_GB2312" pitchFamily="49" charset="-122"/>
              </a:rPr>
              <a:t>各分学位委员会</a:t>
            </a:r>
            <a:r>
              <a:rPr lang="zh-CN" altLang="en-US" sz="2000" b="1">
                <a:solidFill>
                  <a:srgbClr val="000000"/>
                </a:solidFill>
                <a:latin typeface="Calibri" panose="020F0502020204030204" pitchFamily="34" charset="0"/>
                <a:ea typeface="楷体_GB2312" pitchFamily="49" charset="-122"/>
              </a:rPr>
              <a:t>给予界定</a:t>
            </a:r>
          </a:p>
          <a:p>
            <a:pPr lvl="1" algn="ctr">
              <a:lnSpc>
                <a:spcPts val="3500"/>
              </a:lnSpc>
              <a:spcBef>
                <a:spcPct val="20000"/>
              </a:spcBef>
              <a:buFontTx/>
              <a:buChar char="–"/>
            </a:pPr>
            <a:r>
              <a:rPr lang="zh-CN" altLang="en-US" sz="2000" b="1">
                <a:solidFill>
                  <a:srgbClr val="000000"/>
                </a:solidFill>
                <a:latin typeface="Calibri" panose="020F0502020204030204" pitchFamily="34" charset="0"/>
                <a:ea typeface="楷体_GB2312" pitchFamily="49" charset="-122"/>
              </a:rPr>
              <a:t>学校提出培养国际化能力的渠道与办法</a:t>
            </a:r>
            <a:endParaRPr lang="en-US" altLang="zh-CN" sz="2000" b="1">
              <a:solidFill>
                <a:srgbClr val="000000"/>
              </a:solidFill>
              <a:latin typeface="Calibri" panose="020F0502020204030204" pitchFamily="34" charset="0"/>
              <a:ea typeface="楷体_GB2312" pitchFamily="49" charset="-122"/>
            </a:endParaRPr>
          </a:p>
          <a:p>
            <a:pPr lvl="1" algn="ctr">
              <a:lnSpc>
                <a:spcPts val="3500"/>
              </a:lnSpc>
              <a:spcBef>
                <a:spcPct val="20000"/>
              </a:spcBef>
              <a:buFontTx/>
              <a:buChar char="–"/>
            </a:pPr>
            <a:r>
              <a:rPr lang="zh-CN" altLang="en-US" sz="2000" b="1">
                <a:solidFill>
                  <a:srgbClr val="000000"/>
                </a:solidFill>
                <a:latin typeface="Calibri" panose="020F0502020204030204" pitchFamily="34" charset="0"/>
                <a:ea typeface="楷体_GB2312" pitchFamily="49" charset="-122"/>
              </a:rPr>
              <a:t>如：博士生在申请</a:t>
            </a:r>
            <a:r>
              <a:rPr lang="zh-CN" altLang="en-US" sz="2400" b="1">
                <a:solidFill>
                  <a:srgbClr val="000000"/>
                </a:solidFill>
                <a:latin typeface="Calibri" panose="020F0502020204030204" pitchFamily="34" charset="0"/>
                <a:ea typeface="楷体_GB2312" pitchFamily="49" charset="-122"/>
              </a:rPr>
              <a:t>博士学位</a:t>
            </a:r>
            <a:r>
              <a:rPr lang="zh-CN" altLang="en-US" sz="2000" b="1">
                <a:solidFill>
                  <a:srgbClr val="000000"/>
                </a:solidFill>
                <a:latin typeface="Calibri" panose="020F0502020204030204" pitchFamily="34" charset="0"/>
                <a:ea typeface="楷体_GB2312" pitchFamily="49" charset="-122"/>
              </a:rPr>
              <a:t>前，须在学期间参加国际学术会议、进入其他研究机构访学、合作研究、参加联合培养项目等。</a:t>
            </a:r>
          </a:p>
        </p:txBody>
      </p:sp>
      <p:sp>
        <p:nvSpPr>
          <p:cNvPr id="38917" name="AutoShape 6"/>
          <p:cNvSpPr>
            <a:spLocks noChangeArrowheads="1"/>
          </p:cNvSpPr>
          <p:nvPr/>
        </p:nvSpPr>
        <p:spPr bwMode="auto">
          <a:xfrm>
            <a:off x="1258888" y="1484313"/>
            <a:ext cx="3024187" cy="576262"/>
          </a:xfrm>
          <a:prstGeom prst="roundRect">
            <a:avLst>
              <a:gd name="adj" fmla="val 16667"/>
            </a:avLst>
          </a:prstGeom>
          <a:solidFill>
            <a:schemeClr val="tx2"/>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a:solidFill>
                  <a:schemeClr val="bg1"/>
                </a:solidFill>
                <a:latin typeface="Calibri" panose="020F0502020204030204" pitchFamily="34" charset="0"/>
              </a:rPr>
              <a:t>国际学术交流能力</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smtClean="0"/>
              <a:t>高质量的学位标准</a:t>
            </a:r>
            <a:endParaRPr lang="zh-CN" altLang="en-US" dirty="0"/>
          </a:p>
        </p:txBody>
      </p:sp>
      <p:graphicFrame>
        <p:nvGraphicFramePr>
          <p:cNvPr id="4" name="表格 3"/>
          <p:cNvGraphicFramePr>
            <a:graphicFrameLocks noGrp="1"/>
          </p:cNvGraphicFramePr>
          <p:nvPr/>
        </p:nvGraphicFramePr>
        <p:xfrm>
          <a:off x="179388" y="1217613"/>
          <a:ext cx="8856662" cy="5491160"/>
        </p:xfrm>
        <a:graphic>
          <a:graphicData uri="http://schemas.openxmlformats.org/drawingml/2006/table">
            <a:tbl>
              <a:tblPr firstRow="1" bandRow="1">
                <a:tableStyleId>{21E4AEA4-8DFA-4A89-87EB-49C32662AFE0}</a:tableStyleId>
              </a:tblPr>
              <a:tblGrid>
                <a:gridCol w="1080081"/>
                <a:gridCol w="3600269"/>
                <a:gridCol w="4176312"/>
              </a:tblGrid>
              <a:tr h="370799">
                <a:tc>
                  <a:txBody>
                    <a:bodyPr/>
                    <a:lstStyle/>
                    <a:p>
                      <a:pPr algn="ctr"/>
                      <a:r>
                        <a:rPr lang="zh-CN" altLang="en-US" sz="1800" dirty="0" smtClean="0"/>
                        <a:t>学 科</a:t>
                      </a:r>
                      <a:endParaRPr lang="zh-CN" altLang="en-US" sz="1800" dirty="0"/>
                    </a:p>
                  </a:txBody>
                  <a:tcPr marL="91447" marR="91447" marT="45715" marB="45715"/>
                </a:tc>
                <a:tc>
                  <a:txBody>
                    <a:bodyPr/>
                    <a:lstStyle/>
                    <a:p>
                      <a:pPr algn="ctr"/>
                      <a:r>
                        <a:rPr lang="zh-CN" altLang="en-US" sz="1800" dirty="0" smtClean="0"/>
                        <a:t>修订前</a:t>
                      </a:r>
                      <a:endParaRPr lang="zh-CN" altLang="en-US" sz="1800" dirty="0"/>
                    </a:p>
                  </a:txBody>
                  <a:tcPr marL="91447" marR="91447" marT="45715" marB="45715"/>
                </a:tc>
                <a:tc>
                  <a:txBody>
                    <a:bodyPr/>
                    <a:lstStyle/>
                    <a:p>
                      <a:pPr algn="ctr"/>
                      <a:r>
                        <a:rPr lang="zh-CN" altLang="en-US" sz="1800" dirty="0" smtClean="0"/>
                        <a:t>修订后</a:t>
                      </a:r>
                      <a:endParaRPr lang="zh-CN" altLang="en-US" sz="1800" dirty="0"/>
                    </a:p>
                  </a:txBody>
                  <a:tcPr marL="91447" marR="91447" marT="45715" marB="45715"/>
                </a:tc>
              </a:tr>
              <a:tr h="960068">
                <a:tc>
                  <a:txBody>
                    <a:bodyPr/>
                    <a:lstStyle/>
                    <a:p>
                      <a:pPr algn="ctr">
                        <a:lnSpc>
                          <a:spcPct val="150000"/>
                        </a:lnSpc>
                        <a:spcAft>
                          <a:spcPts val="0"/>
                        </a:spcAft>
                      </a:pPr>
                      <a:r>
                        <a:rPr lang="zh-CN" sz="1400" kern="0" dirty="0">
                          <a:latin typeface="Times New Roman"/>
                          <a:ea typeface="宋体"/>
                          <a:cs typeface="Times New Roman"/>
                        </a:rPr>
                        <a:t>微尺度物质科学国家实验室</a:t>
                      </a:r>
                      <a:endParaRPr lang="zh-CN" sz="1400" kern="100" dirty="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dirty="0">
                          <a:latin typeface="Times New Roman"/>
                          <a:ea typeface="宋体"/>
                          <a:cs typeface="Times New Roman"/>
                        </a:rPr>
                        <a:t>学位分委员会认定的期刊上</a:t>
                      </a:r>
                      <a:r>
                        <a:rPr lang="zh-CN" sz="1400" kern="0" dirty="0" smtClean="0">
                          <a:latin typeface="Times New Roman"/>
                          <a:ea typeface="宋体"/>
                          <a:cs typeface="Times New Roman"/>
                        </a:rPr>
                        <a:t>发表至少</a:t>
                      </a:r>
                      <a:r>
                        <a:rPr lang="en-US" sz="1400" kern="0" dirty="0">
                          <a:latin typeface="Times New Roman"/>
                          <a:ea typeface="宋体"/>
                          <a:cs typeface="Times New Roman"/>
                        </a:rPr>
                        <a:t>2</a:t>
                      </a:r>
                      <a:r>
                        <a:rPr lang="zh-CN" sz="1400" kern="0" dirty="0" smtClean="0">
                          <a:latin typeface="Times New Roman"/>
                          <a:ea typeface="宋体"/>
                          <a:cs typeface="Times New Roman"/>
                        </a:rPr>
                        <a:t>篇（其中</a:t>
                      </a:r>
                      <a:r>
                        <a:rPr lang="zh-CN" sz="1400" kern="0" dirty="0">
                          <a:latin typeface="Times New Roman"/>
                          <a:ea typeface="宋体"/>
                          <a:cs typeface="Times New Roman"/>
                        </a:rPr>
                        <a:t>至少</a:t>
                      </a:r>
                      <a:r>
                        <a:rPr lang="en-US" sz="1400" kern="0" dirty="0">
                          <a:latin typeface="Times New Roman"/>
                          <a:ea typeface="宋体"/>
                          <a:cs typeface="Times New Roman"/>
                        </a:rPr>
                        <a:t>1</a:t>
                      </a:r>
                      <a:r>
                        <a:rPr lang="zh-CN" sz="1400" kern="0" dirty="0">
                          <a:latin typeface="Times New Roman"/>
                          <a:ea typeface="宋体"/>
                          <a:cs typeface="Times New Roman"/>
                        </a:rPr>
                        <a:t>篇为</a:t>
                      </a:r>
                      <a:r>
                        <a:rPr lang="en-US" sz="1400" kern="0" dirty="0">
                          <a:latin typeface="Times New Roman"/>
                          <a:ea typeface="宋体"/>
                          <a:cs typeface="Times New Roman"/>
                        </a:rPr>
                        <a:t>SCI</a:t>
                      </a:r>
                      <a:r>
                        <a:rPr lang="zh-CN" sz="1400" kern="0" dirty="0">
                          <a:latin typeface="Times New Roman"/>
                          <a:ea typeface="宋体"/>
                          <a:cs typeface="Times New Roman"/>
                        </a:rPr>
                        <a:t>或</a:t>
                      </a:r>
                      <a:r>
                        <a:rPr lang="en-US" sz="1400" kern="0" dirty="0">
                          <a:latin typeface="Times New Roman"/>
                          <a:ea typeface="宋体"/>
                          <a:cs typeface="Times New Roman"/>
                        </a:rPr>
                        <a:t>EI</a:t>
                      </a:r>
                      <a:r>
                        <a:rPr lang="zh-CN" sz="1400" kern="0" dirty="0">
                          <a:latin typeface="Times New Roman"/>
                          <a:ea typeface="宋体"/>
                          <a:cs typeface="Times New Roman"/>
                        </a:rPr>
                        <a:t>收录论文</a:t>
                      </a:r>
                      <a:r>
                        <a:rPr lang="zh-CN" sz="1400" kern="0" dirty="0" smtClean="0">
                          <a:latin typeface="Times New Roman"/>
                          <a:ea typeface="宋体"/>
                          <a:cs typeface="Times New Roman"/>
                        </a:rPr>
                        <a:t>）研究性</a:t>
                      </a:r>
                      <a:r>
                        <a:rPr lang="zh-CN" sz="1400" kern="0" dirty="0">
                          <a:latin typeface="Times New Roman"/>
                          <a:ea typeface="宋体"/>
                          <a:cs typeface="Times New Roman"/>
                        </a:rPr>
                        <a:t>学术论文</a:t>
                      </a:r>
                      <a:endParaRPr lang="zh-CN" sz="1400" kern="100" dirty="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dirty="0">
                          <a:latin typeface="Times New Roman"/>
                          <a:ea typeface="宋体"/>
                          <a:cs typeface="Times New Roman"/>
                        </a:rPr>
                        <a:t>在</a:t>
                      </a:r>
                      <a:r>
                        <a:rPr lang="en-US" sz="1400" kern="0" dirty="0">
                          <a:latin typeface="Times New Roman"/>
                          <a:ea typeface="宋体"/>
                          <a:cs typeface="Times New Roman"/>
                        </a:rPr>
                        <a:t>SCI</a:t>
                      </a:r>
                      <a:r>
                        <a:rPr lang="zh-CN" sz="1400" kern="0" dirty="0">
                          <a:latin typeface="Times New Roman"/>
                          <a:ea typeface="宋体"/>
                          <a:cs typeface="Times New Roman"/>
                        </a:rPr>
                        <a:t>收录期刊上</a:t>
                      </a:r>
                      <a:r>
                        <a:rPr lang="zh-CN" sz="1400" kern="0" dirty="0" smtClean="0">
                          <a:latin typeface="Times New Roman"/>
                          <a:ea typeface="宋体"/>
                          <a:cs typeface="Times New Roman"/>
                        </a:rPr>
                        <a:t>发表至少</a:t>
                      </a:r>
                      <a:r>
                        <a:rPr lang="en-US" sz="1400" kern="0" dirty="0">
                          <a:latin typeface="Times New Roman"/>
                          <a:ea typeface="宋体"/>
                          <a:cs typeface="Times New Roman"/>
                        </a:rPr>
                        <a:t>2</a:t>
                      </a:r>
                      <a:r>
                        <a:rPr lang="zh-CN" sz="1400" kern="0" dirty="0" smtClean="0">
                          <a:latin typeface="Times New Roman"/>
                          <a:ea typeface="宋体"/>
                          <a:cs typeface="Times New Roman"/>
                        </a:rPr>
                        <a:t>篇研究性</a:t>
                      </a:r>
                      <a:r>
                        <a:rPr lang="zh-CN" sz="1400" kern="0" dirty="0">
                          <a:latin typeface="Times New Roman"/>
                          <a:ea typeface="宋体"/>
                          <a:cs typeface="Times New Roman"/>
                        </a:rPr>
                        <a:t>学术论文，其中</a:t>
                      </a:r>
                      <a:r>
                        <a:rPr lang="en-US" sz="1400" kern="0" dirty="0">
                          <a:latin typeface="Times New Roman"/>
                          <a:ea typeface="宋体"/>
                          <a:cs typeface="Times New Roman"/>
                        </a:rPr>
                        <a:t>1</a:t>
                      </a:r>
                      <a:r>
                        <a:rPr lang="zh-CN" sz="1400" kern="0" dirty="0">
                          <a:latin typeface="Times New Roman"/>
                          <a:ea typeface="宋体"/>
                          <a:cs typeface="Times New Roman"/>
                        </a:rPr>
                        <a:t>篇必须是在</a:t>
                      </a:r>
                      <a:r>
                        <a:rPr lang="en-US" sz="1400" kern="0" dirty="0">
                          <a:latin typeface="Times New Roman"/>
                          <a:ea typeface="宋体"/>
                          <a:cs typeface="Times New Roman"/>
                        </a:rPr>
                        <a:t>SCI-II</a:t>
                      </a:r>
                      <a:r>
                        <a:rPr lang="zh-CN" sz="1400" kern="0" dirty="0">
                          <a:latin typeface="Times New Roman"/>
                          <a:ea typeface="宋体"/>
                          <a:cs typeface="Times New Roman"/>
                        </a:rPr>
                        <a:t>区及以上期刊上发表</a:t>
                      </a:r>
                      <a:endParaRPr lang="zh-CN" sz="1400" kern="100" dirty="0">
                        <a:latin typeface="Times New Roman"/>
                        <a:ea typeface="宋体"/>
                        <a:cs typeface="Times New Roman"/>
                      </a:endParaRPr>
                    </a:p>
                  </a:txBody>
                  <a:tcPr marL="68585" marR="68585" marT="0" marB="0" anchor="ctr"/>
                </a:tc>
              </a:tr>
              <a:tr h="640045">
                <a:tc>
                  <a:txBody>
                    <a:bodyPr/>
                    <a:lstStyle/>
                    <a:p>
                      <a:pPr algn="ctr">
                        <a:lnSpc>
                          <a:spcPct val="150000"/>
                        </a:lnSpc>
                        <a:spcAft>
                          <a:spcPts val="0"/>
                        </a:spcAft>
                      </a:pPr>
                      <a:r>
                        <a:rPr lang="zh-CN" sz="1400" kern="0" dirty="0">
                          <a:latin typeface="Times New Roman"/>
                          <a:ea typeface="宋体"/>
                          <a:cs typeface="Times New Roman"/>
                        </a:rPr>
                        <a:t>生命科学学科</a:t>
                      </a:r>
                      <a:endParaRPr lang="zh-CN" sz="1400" kern="100" dirty="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dirty="0">
                          <a:latin typeface="Times New Roman"/>
                          <a:ea typeface="宋体"/>
                          <a:cs typeface="Times New Roman"/>
                        </a:rPr>
                        <a:t>在</a:t>
                      </a:r>
                      <a:r>
                        <a:rPr lang="en-US" sz="1400" kern="0" dirty="0">
                          <a:latin typeface="Times New Roman"/>
                          <a:ea typeface="宋体"/>
                          <a:cs typeface="Times New Roman"/>
                        </a:rPr>
                        <a:t>SCI</a:t>
                      </a:r>
                      <a:r>
                        <a:rPr lang="zh-CN" sz="1400" kern="0" dirty="0">
                          <a:latin typeface="Times New Roman"/>
                          <a:ea typeface="宋体"/>
                          <a:cs typeface="Times New Roman"/>
                        </a:rPr>
                        <a:t>－</a:t>
                      </a:r>
                      <a:r>
                        <a:rPr lang="en-US" sz="1400" kern="0" dirty="0">
                          <a:latin typeface="Times New Roman"/>
                          <a:ea typeface="宋体"/>
                          <a:cs typeface="Times New Roman"/>
                        </a:rPr>
                        <a:t>II</a:t>
                      </a:r>
                      <a:r>
                        <a:rPr lang="zh-CN" sz="1400" kern="0" dirty="0">
                          <a:latin typeface="Times New Roman"/>
                          <a:ea typeface="宋体"/>
                          <a:cs typeface="Times New Roman"/>
                        </a:rPr>
                        <a:t>区期刊上发表</a:t>
                      </a:r>
                      <a:r>
                        <a:rPr lang="en-US" sz="1400" kern="0" dirty="0">
                          <a:latin typeface="Times New Roman"/>
                          <a:ea typeface="宋体"/>
                          <a:cs typeface="Times New Roman"/>
                        </a:rPr>
                        <a:t>1</a:t>
                      </a:r>
                      <a:r>
                        <a:rPr lang="zh-CN" sz="1400" kern="0" dirty="0">
                          <a:latin typeface="Times New Roman"/>
                          <a:ea typeface="宋体"/>
                          <a:cs typeface="Times New Roman"/>
                        </a:rPr>
                        <a:t>篇与学位论文相关的研究性学术论文</a:t>
                      </a:r>
                      <a:endParaRPr lang="zh-CN" sz="1400" kern="100" dirty="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dirty="0">
                          <a:latin typeface="Times New Roman"/>
                          <a:ea typeface="宋体"/>
                          <a:cs typeface="Times New Roman"/>
                        </a:rPr>
                        <a:t>影响因子大于或等于</a:t>
                      </a:r>
                      <a:r>
                        <a:rPr lang="en-US" sz="1400" kern="0" dirty="0">
                          <a:latin typeface="Times New Roman"/>
                          <a:ea typeface="宋体"/>
                          <a:cs typeface="Times New Roman"/>
                        </a:rPr>
                        <a:t>3.0</a:t>
                      </a:r>
                      <a:r>
                        <a:rPr lang="zh-CN" sz="1400" kern="0" dirty="0">
                          <a:latin typeface="Times New Roman"/>
                          <a:ea typeface="宋体"/>
                          <a:cs typeface="Times New Roman"/>
                        </a:rPr>
                        <a:t>的</a:t>
                      </a:r>
                      <a:r>
                        <a:rPr lang="en-US" sz="1400" kern="0" dirty="0">
                          <a:latin typeface="Times New Roman"/>
                          <a:ea typeface="宋体"/>
                          <a:cs typeface="Times New Roman"/>
                        </a:rPr>
                        <a:t>SCI</a:t>
                      </a:r>
                      <a:r>
                        <a:rPr lang="zh-CN" sz="1400" kern="0" dirty="0">
                          <a:latin typeface="Times New Roman"/>
                          <a:ea typeface="宋体"/>
                          <a:cs typeface="Times New Roman"/>
                        </a:rPr>
                        <a:t>期刊上发表</a:t>
                      </a:r>
                      <a:r>
                        <a:rPr lang="en-US" sz="1400" kern="0" dirty="0">
                          <a:latin typeface="Times New Roman"/>
                          <a:ea typeface="宋体"/>
                          <a:cs typeface="Times New Roman"/>
                        </a:rPr>
                        <a:t>1</a:t>
                      </a:r>
                      <a:r>
                        <a:rPr lang="zh-CN" sz="1400" kern="0" dirty="0">
                          <a:latin typeface="Times New Roman"/>
                          <a:ea typeface="宋体"/>
                          <a:cs typeface="Times New Roman"/>
                        </a:rPr>
                        <a:t>篇研究性学术论文</a:t>
                      </a:r>
                      <a:endParaRPr lang="zh-CN" sz="1400" kern="100" dirty="0">
                        <a:latin typeface="Times New Roman"/>
                        <a:ea typeface="宋体"/>
                        <a:cs typeface="Times New Roman"/>
                      </a:endParaRPr>
                    </a:p>
                  </a:txBody>
                  <a:tcPr marL="68585" marR="68585" marT="0" marB="0" anchor="ctr"/>
                </a:tc>
              </a:tr>
              <a:tr h="640045">
                <a:tc>
                  <a:txBody>
                    <a:bodyPr/>
                    <a:lstStyle/>
                    <a:p>
                      <a:pPr algn="ctr">
                        <a:lnSpc>
                          <a:spcPct val="150000"/>
                        </a:lnSpc>
                        <a:spcAft>
                          <a:spcPts val="0"/>
                        </a:spcAft>
                      </a:pPr>
                      <a:r>
                        <a:rPr lang="zh-CN" sz="1400" kern="0" dirty="0">
                          <a:latin typeface="Times New Roman"/>
                          <a:ea typeface="宋体"/>
                          <a:cs typeface="Times New Roman"/>
                        </a:rPr>
                        <a:t>地学环境学科</a:t>
                      </a:r>
                      <a:endParaRPr lang="zh-CN" sz="1400" kern="100" dirty="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dirty="0">
                          <a:latin typeface="Times New Roman"/>
                          <a:ea typeface="宋体"/>
                          <a:cs typeface="Times New Roman"/>
                        </a:rPr>
                        <a:t>影响因子</a:t>
                      </a:r>
                      <a:r>
                        <a:rPr lang="en-US" sz="1400" kern="0" dirty="0">
                          <a:latin typeface="Times New Roman"/>
                          <a:ea typeface="宋体"/>
                          <a:cs typeface="Times New Roman"/>
                        </a:rPr>
                        <a:t>&gt;1.0</a:t>
                      </a:r>
                      <a:r>
                        <a:rPr lang="zh-CN" sz="1400" kern="0" dirty="0">
                          <a:latin typeface="Times New Roman"/>
                          <a:ea typeface="宋体"/>
                          <a:cs typeface="Times New Roman"/>
                        </a:rPr>
                        <a:t>的</a:t>
                      </a:r>
                      <a:r>
                        <a:rPr lang="en-US" sz="1400" kern="0" dirty="0">
                          <a:latin typeface="Times New Roman"/>
                          <a:ea typeface="宋体"/>
                          <a:cs typeface="Times New Roman"/>
                        </a:rPr>
                        <a:t>SCI</a:t>
                      </a:r>
                      <a:r>
                        <a:rPr lang="zh-CN" sz="1400" kern="0" dirty="0">
                          <a:latin typeface="Times New Roman"/>
                          <a:ea typeface="宋体"/>
                          <a:cs typeface="Times New Roman"/>
                        </a:rPr>
                        <a:t>期刊上</a:t>
                      </a:r>
                      <a:r>
                        <a:rPr lang="zh-CN" sz="1400" kern="0" dirty="0" smtClean="0">
                          <a:latin typeface="Times New Roman"/>
                          <a:ea typeface="宋体"/>
                          <a:cs typeface="Times New Roman"/>
                        </a:rPr>
                        <a:t>发表</a:t>
                      </a:r>
                      <a:r>
                        <a:rPr lang="en-US" sz="1400" kern="0" dirty="0" smtClean="0">
                          <a:latin typeface="Times New Roman"/>
                          <a:ea typeface="宋体"/>
                          <a:cs typeface="Times New Roman"/>
                        </a:rPr>
                        <a:t>1</a:t>
                      </a:r>
                      <a:r>
                        <a:rPr lang="zh-CN" sz="1400" kern="0" dirty="0">
                          <a:latin typeface="Times New Roman"/>
                          <a:ea typeface="宋体"/>
                          <a:cs typeface="Times New Roman"/>
                        </a:rPr>
                        <a:t>篇</a:t>
                      </a:r>
                      <a:endParaRPr lang="zh-CN" sz="1400" kern="100" dirty="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dirty="0">
                          <a:latin typeface="Times New Roman"/>
                          <a:ea typeface="宋体"/>
                          <a:cs typeface="Times New Roman"/>
                        </a:rPr>
                        <a:t>影响因子</a:t>
                      </a:r>
                      <a:r>
                        <a:rPr lang="en-US" sz="1400" kern="0" dirty="0">
                          <a:latin typeface="Times New Roman"/>
                          <a:ea typeface="宋体"/>
                          <a:cs typeface="Times New Roman"/>
                        </a:rPr>
                        <a:t>&gt;2.0</a:t>
                      </a:r>
                      <a:r>
                        <a:rPr lang="zh-CN" sz="1400" kern="0" dirty="0">
                          <a:latin typeface="Times New Roman"/>
                          <a:ea typeface="宋体"/>
                          <a:cs typeface="Times New Roman"/>
                        </a:rPr>
                        <a:t>或属于</a:t>
                      </a:r>
                      <a:r>
                        <a:rPr lang="en-US" sz="1400" kern="0" dirty="0">
                          <a:latin typeface="Times New Roman"/>
                          <a:ea typeface="宋体"/>
                          <a:cs typeface="Times New Roman"/>
                        </a:rPr>
                        <a:t>II</a:t>
                      </a:r>
                      <a:r>
                        <a:rPr lang="zh-CN" sz="1400" kern="0" dirty="0">
                          <a:latin typeface="Times New Roman"/>
                          <a:ea typeface="宋体"/>
                          <a:cs typeface="Times New Roman"/>
                        </a:rPr>
                        <a:t>区以上（含</a:t>
                      </a:r>
                      <a:r>
                        <a:rPr lang="en-US" sz="1400" kern="0" dirty="0">
                          <a:latin typeface="Times New Roman"/>
                          <a:ea typeface="宋体"/>
                          <a:cs typeface="Times New Roman"/>
                        </a:rPr>
                        <a:t>II</a:t>
                      </a:r>
                      <a:r>
                        <a:rPr lang="zh-CN" sz="1400" kern="0" dirty="0">
                          <a:latin typeface="Times New Roman"/>
                          <a:ea typeface="宋体"/>
                          <a:cs typeface="Times New Roman"/>
                        </a:rPr>
                        <a:t>区）的</a:t>
                      </a:r>
                      <a:r>
                        <a:rPr lang="en-US" sz="1400" kern="0" dirty="0">
                          <a:latin typeface="Times New Roman"/>
                          <a:ea typeface="宋体"/>
                          <a:cs typeface="Times New Roman"/>
                        </a:rPr>
                        <a:t>SCI</a:t>
                      </a:r>
                      <a:r>
                        <a:rPr lang="zh-CN" sz="1400" kern="0" dirty="0">
                          <a:latin typeface="Times New Roman"/>
                          <a:ea typeface="宋体"/>
                          <a:cs typeface="Times New Roman"/>
                        </a:rPr>
                        <a:t>期刊论文</a:t>
                      </a:r>
                      <a:r>
                        <a:rPr lang="en-US" sz="1400" kern="0" dirty="0">
                          <a:latin typeface="Times New Roman"/>
                          <a:ea typeface="宋体"/>
                          <a:cs typeface="Times New Roman"/>
                        </a:rPr>
                        <a:t>1</a:t>
                      </a:r>
                      <a:r>
                        <a:rPr lang="zh-CN" sz="1400" kern="0" dirty="0">
                          <a:latin typeface="Times New Roman"/>
                          <a:ea typeface="宋体"/>
                          <a:cs typeface="Times New Roman"/>
                        </a:rPr>
                        <a:t>篇</a:t>
                      </a:r>
                      <a:endParaRPr lang="zh-CN" sz="1400" kern="100" dirty="0">
                        <a:latin typeface="Times New Roman"/>
                        <a:ea typeface="宋体"/>
                        <a:cs typeface="Times New Roman"/>
                      </a:endParaRPr>
                    </a:p>
                  </a:txBody>
                  <a:tcPr marL="68585" marR="68585" marT="0" marB="0" anchor="ctr"/>
                </a:tc>
              </a:tr>
              <a:tr h="640045">
                <a:tc>
                  <a:txBody>
                    <a:bodyPr/>
                    <a:lstStyle/>
                    <a:p>
                      <a:pPr algn="ctr">
                        <a:lnSpc>
                          <a:spcPct val="150000"/>
                        </a:lnSpc>
                        <a:spcAft>
                          <a:spcPts val="0"/>
                        </a:spcAft>
                      </a:pPr>
                      <a:r>
                        <a:rPr lang="zh-CN" sz="1400" kern="0" dirty="0">
                          <a:latin typeface="Times New Roman"/>
                          <a:ea typeface="宋体"/>
                          <a:cs typeface="Times New Roman"/>
                        </a:rPr>
                        <a:t>电子信息与计算机学科</a:t>
                      </a:r>
                      <a:endParaRPr lang="zh-CN" sz="1400" kern="100" dirty="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a:latin typeface="Times New Roman"/>
                          <a:ea typeface="宋体"/>
                          <a:cs typeface="Times New Roman"/>
                        </a:rPr>
                        <a:t>在学术期刊上发表被</a:t>
                      </a:r>
                      <a:r>
                        <a:rPr lang="en-US" sz="1400" kern="0">
                          <a:latin typeface="Times New Roman"/>
                          <a:ea typeface="宋体"/>
                          <a:cs typeface="Times New Roman"/>
                        </a:rPr>
                        <a:t>SCI</a:t>
                      </a:r>
                      <a:r>
                        <a:rPr lang="zh-CN" sz="1400" kern="0">
                          <a:latin typeface="Times New Roman"/>
                          <a:ea typeface="宋体"/>
                          <a:cs typeface="Times New Roman"/>
                        </a:rPr>
                        <a:t>或</a:t>
                      </a:r>
                      <a:r>
                        <a:rPr lang="en-US" sz="1400" kern="0">
                          <a:latin typeface="Times New Roman"/>
                          <a:ea typeface="宋体"/>
                          <a:cs typeface="Times New Roman"/>
                        </a:rPr>
                        <a:t>EI</a:t>
                      </a:r>
                      <a:r>
                        <a:rPr lang="zh-CN" sz="1400" kern="0">
                          <a:latin typeface="Times New Roman"/>
                          <a:ea typeface="宋体"/>
                          <a:cs typeface="Times New Roman"/>
                        </a:rPr>
                        <a:t>收录的论文；论文在国际学术会议上发表</a:t>
                      </a:r>
                      <a:endParaRPr lang="zh-CN" sz="1400" kern="100">
                        <a:latin typeface="Times New Roman"/>
                        <a:ea typeface="宋体"/>
                        <a:cs typeface="Times New Roman"/>
                      </a:endParaRPr>
                    </a:p>
                  </a:txBody>
                  <a:tcPr marL="68585" marR="68585" marT="0" marB="0" anchor="ctr"/>
                </a:tc>
                <a:tc>
                  <a:txBody>
                    <a:bodyPr/>
                    <a:lstStyle/>
                    <a:p>
                      <a:pPr algn="l">
                        <a:lnSpc>
                          <a:spcPct val="150000"/>
                        </a:lnSpc>
                        <a:spcAft>
                          <a:spcPts val="0"/>
                        </a:spcAft>
                      </a:pPr>
                      <a:r>
                        <a:rPr lang="en-US" sz="1400" kern="0" dirty="0">
                          <a:latin typeface="宋体"/>
                          <a:ea typeface="宋体"/>
                          <a:cs typeface="Times New Roman"/>
                        </a:rPr>
                        <a:t>SCI</a:t>
                      </a:r>
                      <a:r>
                        <a:rPr lang="zh-CN" sz="1400" kern="0" dirty="0">
                          <a:latin typeface="Times New Roman"/>
                          <a:ea typeface="宋体"/>
                          <a:cs typeface="Times New Roman"/>
                        </a:rPr>
                        <a:t>一区和</a:t>
                      </a:r>
                      <a:r>
                        <a:rPr lang="en-US" sz="1400" kern="0" dirty="0">
                          <a:latin typeface="Times New Roman"/>
                          <a:ea typeface="宋体"/>
                          <a:cs typeface="Times New Roman"/>
                        </a:rPr>
                        <a:t>SCI</a:t>
                      </a:r>
                      <a:r>
                        <a:rPr lang="zh-CN" sz="1400" kern="0" dirty="0">
                          <a:latin typeface="Times New Roman"/>
                          <a:ea typeface="宋体"/>
                          <a:cs typeface="Times New Roman"/>
                        </a:rPr>
                        <a:t>二区收录的国际期刊，或</a:t>
                      </a:r>
                      <a:r>
                        <a:rPr lang="en-US" sz="1400" kern="0" dirty="0">
                          <a:latin typeface="Times New Roman"/>
                          <a:ea typeface="宋体"/>
                          <a:cs typeface="Times New Roman"/>
                        </a:rPr>
                        <a:t>IEEE Trans.</a:t>
                      </a:r>
                      <a:r>
                        <a:rPr lang="zh-CN" sz="1400" kern="0" dirty="0">
                          <a:latin typeface="Times New Roman"/>
                          <a:ea typeface="宋体"/>
                          <a:cs typeface="Times New Roman"/>
                        </a:rPr>
                        <a:t>、</a:t>
                      </a:r>
                      <a:r>
                        <a:rPr lang="en-US" sz="1400" kern="0" dirty="0">
                          <a:latin typeface="Times New Roman"/>
                          <a:ea typeface="宋体"/>
                          <a:cs typeface="Times New Roman"/>
                        </a:rPr>
                        <a:t>ACM Trans.</a:t>
                      </a:r>
                      <a:r>
                        <a:rPr lang="zh-CN" sz="1400" kern="0" dirty="0">
                          <a:latin typeface="Times New Roman"/>
                          <a:ea typeface="宋体"/>
                          <a:cs typeface="Times New Roman"/>
                        </a:rPr>
                        <a:t>期刊；论文在顶级国际学术会议上发表</a:t>
                      </a:r>
                      <a:endParaRPr lang="zh-CN" sz="1400" kern="100" dirty="0">
                        <a:latin typeface="Times New Roman"/>
                        <a:ea typeface="宋体"/>
                        <a:cs typeface="Times New Roman"/>
                      </a:endParaRPr>
                    </a:p>
                  </a:txBody>
                  <a:tcPr marL="68585" marR="68585" marT="0" marB="0" anchor="ctr"/>
                </a:tc>
              </a:tr>
              <a:tr h="640045">
                <a:tc>
                  <a:txBody>
                    <a:bodyPr/>
                    <a:lstStyle/>
                    <a:p>
                      <a:pPr algn="ctr">
                        <a:lnSpc>
                          <a:spcPct val="150000"/>
                        </a:lnSpc>
                        <a:spcAft>
                          <a:spcPts val="0"/>
                        </a:spcAft>
                      </a:pPr>
                      <a:r>
                        <a:rPr lang="zh-CN" sz="1400" kern="0" dirty="0">
                          <a:latin typeface="Times New Roman"/>
                          <a:ea typeface="宋体"/>
                          <a:cs typeface="Times New Roman"/>
                        </a:rPr>
                        <a:t>化学与材料科学</a:t>
                      </a:r>
                      <a:endParaRPr lang="zh-CN" sz="1400" kern="100" dirty="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dirty="0">
                          <a:latin typeface="Times New Roman"/>
                          <a:ea typeface="宋体"/>
                          <a:cs typeface="Times New Roman"/>
                        </a:rPr>
                        <a:t>在</a:t>
                      </a:r>
                      <a:r>
                        <a:rPr lang="en-US" sz="1400" kern="0" dirty="0">
                          <a:latin typeface="Times New Roman"/>
                          <a:ea typeface="宋体"/>
                          <a:cs typeface="Times New Roman"/>
                        </a:rPr>
                        <a:t>SCI</a:t>
                      </a:r>
                      <a:r>
                        <a:rPr lang="zh-CN" sz="1400" kern="0" dirty="0">
                          <a:latin typeface="Times New Roman"/>
                          <a:ea typeface="宋体"/>
                          <a:cs typeface="Times New Roman"/>
                        </a:rPr>
                        <a:t>或</a:t>
                      </a:r>
                      <a:r>
                        <a:rPr lang="en-US" sz="1400" kern="0" dirty="0">
                          <a:latin typeface="Times New Roman"/>
                          <a:ea typeface="宋体"/>
                          <a:cs typeface="Times New Roman"/>
                        </a:rPr>
                        <a:t>EI</a:t>
                      </a:r>
                      <a:r>
                        <a:rPr lang="zh-CN" sz="1400" kern="0" dirty="0">
                          <a:latin typeface="Times New Roman"/>
                          <a:ea typeface="宋体"/>
                          <a:cs typeface="Times New Roman"/>
                        </a:rPr>
                        <a:t>收录的期刊上</a:t>
                      </a:r>
                      <a:r>
                        <a:rPr lang="zh-CN" sz="1400" kern="0" dirty="0" smtClean="0">
                          <a:latin typeface="Times New Roman"/>
                          <a:ea typeface="宋体"/>
                          <a:cs typeface="Times New Roman"/>
                        </a:rPr>
                        <a:t>发表</a:t>
                      </a:r>
                      <a:endParaRPr lang="zh-CN" sz="1400" kern="100" dirty="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dirty="0">
                          <a:latin typeface="Times New Roman"/>
                          <a:ea typeface="宋体"/>
                          <a:cs typeface="Times New Roman"/>
                        </a:rPr>
                        <a:t>至少有</a:t>
                      </a:r>
                      <a:r>
                        <a:rPr lang="en-US" sz="1400" kern="0" dirty="0">
                          <a:latin typeface="Times New Roman"/>
                          <a:ea typeface="宋体"/>
                          <a:cs typeface="Times New Roman"/>
                        </a:rPr>
                        <a:t>1</a:t>
                      </a:r>
                      <a:r>
                        <a:rPr lang="zh-CN" sz="1400" kern="0" dirty="0">
                          <a:latin typeface="Times New Roman"/>
                          <a:ea typeface="宋体"/>
                          <a:cs typeface="Times New Roman"/>
                        </a:rPr>
                        <a:t>篇发表在</a:t>
                      </a:r>
                      <a:r>
                        <a:rPr lang="en-US" sz="1400" kern="0" dirty="0">
                          <a:latin typeface="Times New Roman"/>
                          <a:ea typeface="宋体"/>
                          <a:cs typeface="Times New Roman"/>
                        </a:rPr>
                        <a:t>SCI-II</a:t>
                      </a:r>
                      <a:r>
                        <a:rPr lang="zh-CN" sz="1400" kern="0" dirty="0">
                          <a:latin typeface="Times New Roman"/>
                          <a:ea typeface="宋体"/>
                          <a:cs typeface="Times New Roman"/>
                        </a:rPr>
                        <a:t>区以上期刊或化学与材料学科学位分委员会认定的部分</a:t>
                      </a:r>
                      <a:r>
                        <a:rPr lang="en-US" sz="1400" kern="0" dirty="0">
                          <a:latin typeface="Times New Roman"/>
                          <a:ea typeface="宋体"/>
                          <a:cs typeface="Times New Roman"/>
                        </a:rPr>
                        <a:t>SCI-III</a:t>
                      </a:r>
                      <a:r>
                        <a:rPr lang="zh-CN" sz="1400" kern="0" dirty="0">
                          <a:latin typeface="Times New Roman"/>
                          <a:ea typeface="宋体"/>
                          <a:cs typeface="Times New Roman"/>
                        </a:rPr>
                        <a:t>区期刊上</a:t>
                      </a:r>
                      <a:endParaRPr lang="zh-CN" sz="1400" kern="100" dirty="0">
                        <a:latin typeface="Times New Roman"/>
                        <a:ea typeface="宋体"/>
                        <a:cs typeface="Times New Roman"/>
                      </a:endParaRPr>
                    </a:p>
                  </a:txBody>
                  <a:tcPr marL="68585" marR="68585" marT="0" marB="0" anchor="ctr"/>
                </a:tc>
              </a:tr>
              <a:tr h="640045">
                <a:tc>
                  <a:txBody>
                    <a:bodyPr/>
                    <a:lstStyle/>
                    <a:p>
                      <a:pPr algn="ctr">
                        <a:lnSpc>
                          <a:spcPct val="150000"/>
                        </a:lnSpc>
                        <a:spcAft>
                          <a:spcPts val="0"/>
                        </a:spcAft>
                      </a:pPr>
                      <a:r>
                        <a:rPr lang="zh-CN" sz="1400" kern="0" dirty="0">
                          <a:latin typeface="Times New Roman"/>
                          <a:ea typeface="宋体"/>
                          <a:cs typeface="Times New Roman"/>
                        </a:rPr>
                        <a:t>数学学科</a:t>
                      </a:r>
                      <a:endParaRPr lang="zh-CN" sz="1400" kern="100" dirty="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a:latin typeface="Times New Roman"/>
                          <a:ea typeface="宋体"/>
                          <a:cs typeface="Times New Roman"/>
                        </a:rPr>
                        <a:t>其中至少</a:t>
                      </a:r>
                      <a:r>
                        <a:rPr lang="en-US" sz="1400" kern="0">
                          <a:latin typeface="Times New Roman"/>
                          <a:ea typeface="宋体"/>
                          <a:cs typeface="Times New Roman"/>
                        </a:rPr>
                        <a:t>1</a:t>
                      </a:r>
                      <a:r>
                        <a:rPr lang="zh-CN" sz="1400" kern="0">
                          <a:latin typeface="Times New Roman"/>
                          <a:ea typeface="宋体"/>
                          <a:cs typeface="Times New Roman"/>
                        </a:rPr>
                        <a:t>篇属于</a:t>
                      </a:r>
                      <a:r>
                        <a:rPr lang="en-US" sz="1400" kern="0">
                          <a:latin typeface="Times New Roman"/>
                          <a:ea typeface="宋体"/>
                          <a:cs typeface="Times New Roman"/>
                        </a:rPr>
                        <a:t>SCI</a:t>
                      </a:r>
                      <a:r>
                        <a:rPr lang="zh-CN" sz="1400" kern="0">
                          <a:latin typeface="Times New Roman"/>
                          <a:ea typeface="宋体"/>
                          <a:cs typeface="Times New Roman"/>
                        </a:rPr>
                        <a:t>或者</a:t>
                      </a:r>
                      <a:r>
                        <a:rPr lang="en-US" sz="1400" kern="0">
                          <a:latin typeface="Times New Roman"/>
                          <a:ea typeface="宋体"/>
                          <a:cs typeface="Times New Roman"/>
                        </a:rPr>
                        <a:t>EI</a:t>
                      </a:r>
                      <a:r>
                        <a:rPr lang="zh-CN" sz="1400" kern="0">
                          <a:latin typeface="Times New Roman"/>
                          <a:ea typeface="宋体"/>
                          <a:cs typeface="Times New Roman"/>
                        </a:rPr>
                        <a:t>检索源期刊</a:t>
                      </a:r>
                      <a:endParaRPr lang="zh-CN" sz="1400" kern="10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dirty="0">
                          <a:latin typeface="Times New Roman"/>
                          <a:ea typeface="宋体"/>
                          <a:cs typeface="Times New Roman"/>
                        </a:rPr>
                        <a:t>其中至少</a:t>
                      </a:r>
                      <a:r>
                        <a:rPr lang="en-US" sz="1400" kern="0" dirty="0">
                          <a:latin typeface="Times New Roman"/>
                          <a:ea typeface="宋体"/>
                          <a:cs typeface="Times New Roman"/>
                        </a:rPr>
                        <a:t>1</a:t>
                      </a:r>
                      <a:r>
                        <a:rPr lang="zh-CN" sz="1400" kern="0" dirty="0">
                          <a:latin typeface="Times New Roman"/>
                          <a:ea typeface="宋体"/>
                          <a:cs typeface="Times New Roman"/>
                        </a:rPr>
                        <a:t>篇属于英文</a:t>
                      </a:r>
                      <a:r>
                        <a:rPr lang="en-US" sz="1400" kern="0" dirty="0">
                          <a:latin typeface="Times New Roman"/>
                          <a:ea typeface="宋体"/>
                          <a:cs typeface="Times New Roman"/>
                        </a:rPr>
                        <a:t>SCI</a:t>
                      </a:r>
                      <a:r>
                        <a:rPr lang="zh-CN" sz="1400" kern="0" dirty="0">
                          <a:latin typeface="Times New Roman"/>
                          <a:ea typeface="宋体"/>
                          <a:cs typeface="Times New Roman"/>
                        </a:rPr>
                        <a:t>或者</a:t>
                      </a:r>
                      <a:r>
                        <a:rPr lang="en-US" sz="1400" kern="0" dirty="0">
                          <a:latin typeface="Times New Roman"/>
                          <a:ea typeface="宋体"/>
                          <a:cs typeface="Times New Roman"/>
                        </a:rPr>
                        <a:t>EI</a:t>
                      </a:r>
                      <a:r>
                        <a:rPr lang="zh-CN" sz="1400" kern="0" dirty="0">
                          <a:latin typeface="Times New Roman"/>
                          <a:ea typeface="宋体"/>
                          <a:cs typeface="Times New Roman"/>
                        </a:rPr>
                        <a:t>检索源期刊；</a:t>
                      </a:r>
                      <a:endParaRPr lang="zh-CN" sz="1400" kern="100" dirty="0">
                        <a:latin typeface="Times New Roman"/>
                        <a:ea typeface="宋体"/>
                        <a:cs typeface="Times New Roman"/>
                      </a:endParaRPr>
                    </a:p>
                    <a:p>
                      <a:pPr algn="l">
                        <a:lnSpc>
                          <a:spcPct val="150000"/>
                        </a:lnSpc>
                        <a:spcAft>
                          <a:spcPts val="0"/>
                        </a:spcAft>
                      </a:pPr>
                      <a:r>
                        <a:rPr lang="zh-CN" sz="1400" kern="0" dirty="0">
                          <a:latin typeface="Times New Roman"/>
                          <a:ea typeface="宋体"/>
                          <a:cs typeface="Times New Roman"/>
                        </a:rPr>
                        <a:t>文章必须在</a:t>
                      </a:r>
                      <a:r>
                        <a:rPr lang="en-US" sz="1400" kern="0" dirty="0">
                          <a:latin typeface="Times New Roman"/>
                          <a:ea typeface="宋体"/>
                          <a:cs typeface="Times New Roman"/>
                        </a:rPr>
                        <a:t>SCI 1</a:t>
                      </a:r>
                      <a:r>
                        <a:rPr lang="zh-CN" sz="1400" kern="0" dirty="0">
                          <a:latin typeface="Times New Roman"/>
                          <a:ea typeface="宋体"/>
                          <a:cs typeface="Times New Roman"/>
                        </a:rPr>
                        <a:t>区或</a:t>
                      </a:r>
                      <a:r>
                        <a:rPr lang="en-US" sz="1400" kern="0" dirty="0">
                          <a:latin typeface="Times New Roman"/>
                          <a:ea typeface="宋体"/>
                          <a:cs typeface="Times New Roman"/>
                        </a:rPr>
                        <a:t>2</a:t>
                      </a:r>
                      <a:r>
                        <a:rPr lang="zh-CN" sz="1400" kern="0" dirty="0">
                          <a:latin typeface="Times New Roman"/>
                          <a:ea typeface="宋体"/>
                          <a:cs typeface="Times New Roman"/>
                        </a:rPr>
                        <a:t>区杂志上发表或接收发表</a:t>
                      </a:r>
                      <a:endParaRPr lang="zh-CN" sz="1400" kern="100" dirty="0">
                        <a:latin typeface="Times New Roman"/>
                        <a:ea typeface="宋体"/>
                        <a:cs typeface="Times New Roman"/>
                      </a:endParaRPr>
                    </a:p>
                  </a:txBody>
                  <a:tcPr marL="68585" marR="68585" marT="0" marB="0" anchor="ctr"/>
                </a:tc>
              </a:tr>
              <a:tr h="960068">
                <a:tc>
                  <a:txBody>
                    <a:bodyPr/>
                    <a:lstStyle/>
                    <a:p>
                      <a:pPr algn="ctr">
                        <a:lnSpc>
                          <a:spcPct val="150000"/>
                        </a:lnSpc>
                        <a:spcAft>
                          <a:spcPts val="0"/>
                        </a:spcAft>
                      </a:pPr>
                      <a:r>
                        <a:rPr lang="zh-CN" sz="1400" kern="0" dirty="0">
                          <a:latin typeface="Times New Roman"/>
                          <a:ea typeface="宋体"/>
                          <a:cs typeface="Times New Roman"/>
                        </a:rPr>
                        <a:t>管理科学与工程学科</a:t>
                      </a:r>
                      <a:endParaRPr lang="zh-CN" sz="1400" kern="100" dirty="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dirty="0">
                          <a:latin typeface="Times New Roman"/>
                          <a:ea typeface="宋体"/>
                          <a:cs typeface="Times New Roman"/>
                        </a:rPr>
                        <a:t>在管理学院认定的国外或国内核心期刊上</a:t>
                      </a:r>
                      <a:r>
                        <a:rPr lang="zh-CN" sz="1400" kern="0" dirty="0" smtClean="0">
                          <a:latin typeface="Times New Roman"/>
                          <a:ea typeface="宋体"/>
                          <a:cs typeface="Times New Roman"/>
                        </a:rPr>
                        <a:t>发表至少</a:t>
                      </a:r>
                      <a:r>
                        <a:rPr lang="en-US" sz="1400" kern="0" dirty="0">
                          <a:latin typeface="Times New Roman"/>
                          <a:ea typeface="宋体"/>
                          <a:cs typeface="Times New Roman"/>
                        </a:rPr>
                        <a:t>3</a:t>
                      </a:r>
                      <a:r>
                        <a:rPr lang="zh-CN" sz="1400" kern="0" dirty="0">
                          <a:latin typeface="Times New Roman"/>
                          <a:ea typeface="宋体"/>
                          <a:cs typeface="Times New Roman"/>
                        </a:rPr>
                        <a:t>篇与学位论文相关的研究性学术论文</a:t>
                      </a:r>
                      <a:endParaRPr lang="zh-CN" sz="1400" kern="100" dirty="0">
                        <a:latin typeface="Times New Roman"/>
                        <a:ea typeface="宋体"/>
                        <a:cs typeface="Times New Roman"/>
                      </a:endParaRPr>
                    </a:p>
                  </a:txBody>
                  <a:tcPr marL="68585" marR="68585" marT="0" marB="0" anchor="ctr"/>
                </a:tc>
                <a:tc>
                  <a:txBody>
                    <a:bodyPr/>
                    <a:lstStyle/>
                    <a:p>
                      <a:pPr algn="l">
                        <a:lnSpc>
                          <a:spcPct val="150000"/>
                        </a:lnSpc>
                        <a:spcAft>
                          <a:spcPts val="0"/>
                        </a:spcAft>
                      </a:pPr>
                      <a:r>
                        <a:rPr lang="zh-CN" sz="1400" kern="0" dirty="0">
                          <a:latin typeface="Times New Roman"/>
                          <a:ea typeface="宋体"/>
                          <a:cs typeface="Times New Roman"/>
                        </a:rPr>
                        <a:t>在本学科</a:t>
                      </a:r>
                      <a:r>
                        <a:rPr lang="en-US" sz="1400" kern="0" dirty="0">
                          <a:latin typeface="Times New Roman"/>
                          <a:ea typeface="宋体"/>
                          <a:cs typeface="Times New Roman"/>
                        </a:rPr>
                        <a:t>SCI</a:t>
                      </a:r>
                      <a:r>
                        <a:rPr lang="zh-CN" sz="1400" kern="0" dirty="0">
                          <a:latin typeface="Times New Roman"/>
                          <a:ea typeface="宋体"/>
                          <a:cs typeface="Times New Roman"/>
                        </a:rPr>
                        <a:t>（</a:t>
                      </a:r>
                      <a:r>
                        <a:rPr lang="en-US" sz="1400" kern="0" dirty="0">
                          <a:latin typeface="Times New Roman"/>
                          <a:ea typeface="宋体"/>
                          <a:cs typeface="Times New Roman"/>
                        </a:rPr>
                        <a:t>SSCI</a:t>
                      </a:r>
                      <a:r>
                        <a:rPr lang="zh-CN" sz="1400" kern="0" dirty="0">
                          <a:latin typeface="Times New Roman"/>
                          <a:ea typeface="宋体"/>
                          <a:cs typeface="Times New Roman"/>
                        </a:rPr>
                        <a:t>）期刊</a:t>
                      </a:r>
                      <a:r>
                        <a:rPr lang="zh-CN" sz="1400" kern="0" dirty="0" smtClean="0">
                          <a:latin typeface="Times New Roman"/>
                          <a:ea typeface="宋体"/>
                          <a:cs typeface="Times New Roman"/>
                        </a:rPr>
                        <a:t>上</a:t>
                      </a:r>
                      <a:r>
                        <a:rPr lang="en-US" sz="1400" kern="0" dirty="0" smtClean="0">
                          <a:latin typeface="Times New Roman"/>
                          <a:ea typeface="宋体"/>
                          <a:cs typeface="Times New Roman"/>
                        </a:rPr>
                        <a:t>2</a:t>
                      </a:r>
                      <a:r>
                        <a:rPr lang="zh-CN" sz="1400" kern="0" dirty="0">
                          <a:latin typeface="Times New Roman"/>
                          <a:ea typeface="宋体"/>
                          <a:cs typeface="Times New Roman"/>
                        </a:rPr>
                        <a:t>篇学术论文，或以第一作者、我校为第一署名单位在本学科</a:t>
                      </a:r>
                      <a:r>
                        <a:rPr lang="en-US" sz="1400" kern="0" dirty="0">
                          <a:latin typeface="Times New Roman"/>
                          <a:ea typeface="宋体"/>
                          <a:cs typeface="Times New Roman"/>
                        </a:rPr>
                        <a:t>SCI-B</a:t>
                      </a:r>
                      <a:r>
                        <a:rPr lang="zh-CN" sz="1400" kern="0" dirty="0">
                          <a:latin typeface="Times New Roman"/>
                          <a:ea typeface="宋体"/>
                          <a:cs typeface="Times New Roman"/>
                        </a:rPr>
                        <a:t>类及其以上期刊上发表</a:t>
                      </a:r>
                      <a:r>
                        <a:rPr lang="en-US" sz="1400" kern="0" dirty="0">
                          <a:latin typeface="Times New Roman"/>
                          <a:ea typeface="宋体"/>
                          <a:cs typeface="Times New Roman"/>
                        </a:rPr>
                        <a:t>1</a:t>
                      </a:r>
                      <a:r>
                        <a:rPr lang="zh-CN" sz="1400" kern="0" dirty="0" smtClean="0">
                          <a:latin typeface="Times New Roman"/>
                          <a:ea typeface="宋体"/>
                          <a:cs typeface="Times New Roman"/>
                        </a:rPr>
                        <a:t>篇学术</a:t>
                      </a:r>
                      <a:r>
                        <a:rPr lang="zh-CN" sz="1400" kern="0" dirty="0">
                          <a:latin typeface="Times New Roman"/>
                          <a:ea typeface="宋体"/>
                          <a:cs typeface="Times New Roman"/>
                        </a:rPr>
                        <a:t>论文</a:t>
                      </a:r>
                      <a:endParaRPr lang="zh-CN" sz="1400" kern="100" dirty="0">
                        <a:latin typeface="Times New Roman"/>
                        <a:ea typeface="宋体"/>
                        <a:cs typeface="Times New Roman"/>
                      </a:endParaRPr>
                    </a:p>
                  </a:txBody>
                  <a:tcPr marL="68585" marR="68585" marT="0" marB="0" anchor="ct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5076056" y="4298320"/>
            <a:ext cx="3500430" cy="1938992"/>
          </a:xfrm>
          <a:prstGeom prst="rect">
            <a:avLst/>
          </a:prstGeom>
          <a:noFill/>
        </p:spPr>
        <p:txBody>
          <a:bodyPr wrap="square" rtlCol="0">
            <a:spAutoFit/>
          </a:bodyPr>
          <a:lstStyle/>
          <a:p>
            <a:pPr fontAlgn="auto">
              <a:lnSpc>
                <a:spcPct val="200000"/>
              </a:lnSpc>
              <a:spcBef>
                <a:spcPts val="0"/>
              </a:spcBef>
              <a:spcAft>
                <a:spcPts val="0"/>
              </a:spcAft>
              <a:buClr>
                <a:srgbClr val="FF0000"/>
              </a:buClr>
              <a:buFont typeface="Wingdings" pitchFamily="2" charset="2"/>
              <a:buChar char="u"/>
            </a:pPr>
            <a:r>
              <a:rPr lang="zh-CN" altLang="en-US" sz="2000" dirty="0" smtClean="0">
                <a:solidFill>
                  <a:prstClr val="black"/>
                </a:solidFill>
                <a:latin typeface="黑体" pitchFamily="49" charset="-122"/>
                <a:ea typeface="黑体" pitchFamily="49" charset="-122"/>
              </a:rPr>
              <a:t>百篇优博获奖总数</a:t>
            </a:r>
            <a:r>
              <a:rPr lang="zh-CN" altLang="en-US" sz="2000" dirty="0" smtClean="0">
                <a:solidFill>
                  <a:srgbClr val="C00000"/>
                </a:solidFill>
                <a:latin typeface="黑体" pitchFamily="49" charset="-122"/>
                <a:ea typeface="黑体" pitchFamily="49" charset="-122"/>
              </a:rPr>
              <a:t>并列第五</a:t>
            </a:r>
            <a:r>
              <a:rPr lang="zh-CN" altLang="en-US" sz="2000" dirty="0" smtClean="0">
                <a:solidFill>
                  <a:prstClr val="black"/>
                </a:solidFill>
                <a:latin typeface="黑体" pitchFamily="49" charset="-122"/>
                <a:ea typeface="黑体" pitchFamily="49" charset="-122"/>
              </a:rPr>
              <a:t>；</a:t>
            </a:r>
            <a:endParaRPr lang="en-US" altLang="zh-CN" sz="2000" dirty="0" smtClean="0">
              <a:solidFill>
                <a:prstClr val="black"/>
              </a:solidFill>
              <a:latin typeface="黑体" pitchFamily="49" charset="-122"/>
              <a:ea typeface="黑体" pitchFamily="49" charset="-122"/>
            </a:endParaRPr>
          </a:p>
          <a:p>
            <a:pPr fontAlgn="auto">
              <a:lnSpc>
                <a:spcPct val="200000"/>
              </a:lnSpc>
              <a:spcBef>
                <a:spcPts val="0"/>
              </a:spcBef>
              <a:spcAft>
                <a:spcPts val="0"/>
              </a:spcAft>
              <a:buClr>
                <a:srgbClr val="FF0000"/>
              </a:buClr>
              <a:buFont typeface="Wingdings" pitchFamily="2" charset="2"/>
              <a:buChar char="u"/>
            </a:pPr>
            <a:r>
              <a:rPr lang="zh-CN" altLang="en-US" sz="2000" dirty="0" smtClean="0">
                <a:solidFill>
                  <a:prstClr val="black"/>
                </a:solidFill>
                <a:latin typeface="黑体" pitchFamily="49" charset="-122"/>
                <a:ea typeface="黑体" pitchFamily="49" charset="-122"/>
              </a:rPr>
              <a:t>人均排名居全国高校</a:t>
            </a:r>
            <a:r>
              <a:rPr lang="zh-CN" altLang="en-US" sz="2000" dirty="0" smtClean="0">
                <a:solidFill>
                  <a:srgbClr val="C00000"/>
                </a:solidFill>
                <a:latin typeface="黑体" pitchFamily="49" charset="-122"/>
                <a:ea typeface="黑体" pitchFamily="49" charset="-122"/>
              </a:rPr>
              <a:t>前列</a:t>
            </a:r>
            <a:r>
              <a:rPr lang="zh-CN" altLang="en-US" sz="2000" dirty="0" smtClean="0">
                <a:solidFill>
                  <a:prstClr val="black"/>
                </a:solidFill>
                <a:latin typeface="黑体" pitchFamily="49" charset="-122"/>
                <a:ea typeface="黑体" pitchFamily="49" charset="-122"/>
              </a:rPr>
              <a:t>；</a:t>
            </a:r>
            <a:endParaRPr lang="en-US" altLang="zh-CN" sz="2000" dirty="0" smtClean="0">
              <a:solidFill>
                <a:prstClr val="black"/>
              </a:solidFill>
              <a:latin typeface="黑体" pitchFamily="49" charset="-122"/>
              <a:ea typeface="黑体" pitchFamily="49" charset="-122"/>
            </a:endParaRPr>
          </a:p>
          <a:p>
            <a:pPr fontAlgn="auto">
              <a:lnSpc>
                <a:spcPct val="200000"/>
              </a:lnSpc>
              <a:spcBef>
                <a:spcPts val="0"/>
              </a:spcBef>
              <a:spcAft>
                <a:spcPts val="0"/>
              </a:spcAft>
              <a:buClr>
                <a:srgbClr val="FF0000"/>
              </a:buClr>
              <a:buFont typeface="Wingdings" pitchFamily="2" charset="2"/>
              <a:buChar char="u"/>
            </a:pPr>
            <a:r>
              <a:rPr lang="zh-CN" altLang="en-US" sz="2000" dirty="0" smtClean="0">
                <a:solidFill>
                  <a:prstClr val="black"/>
                </a:solidFill>
                <a:latin typeface="黑体" pitchFamily="49" charset="-122"/>
                <a:ea typeface="黑体" pitchFamily="49" charset="-122"/>
              </a:rPr>
              <a:t>理学比例位居全国</a:t>
            </a:r>
            <a:r>
              <a:rPr lang="zh-CN" altLang="en-US" sz="2000" dirty="0" smtClean="0">
                <a:solidFill>
                  <a:srgbClr val="C00000"/>
                </a:solidFill>
                <a:latin typeface="黑体" pitchFamily="49" charset="-122"/>
                <a:ea typeface="黑体" pitchFamily="49" charset="-122"/>
              </a:rPr>
              <a:t>第一</a:t>
            </a:r>
            <a:r>
              <a:rPr lang="zh-CN" altLang="en-US" sz="2000" dirty="0" smtClean="0">
                <a:solidFill>
                  <a:prstClr val="black"/>
                </a:solidFill>
                <a:latin typeface="黑体" pitchFamily="49" charset="-122"/>
                <a:ea typeface="黑体" pitchFamily="49" charset="-122"/>
              </a:rPr>
              <a:t>。</a:t>
            </a:r>
            <a:endParaRPr lang="zh-CN" altLang="en-US" sz="2000" dirty="0">
              <a:solidFill>
                <a:prstClr val="black"/>
              </a:solidFill>
              <a:latin typeface="黑体" pitchFamily="49" charset="-122"/>
              <a:ea typeface="黑体" pitchFamily="49" charset="-122"/>
            </a:endParaRPr>
          </a:p>
        </p:txBody>
      </p:sp>
      <p:grpSp>
        <p:nvGrpSpPr>
          <p:cNvPr id="18" name="组合 17"/>
          <p:cNvGrpSpPr/>
          <p:nvPr/>
        </p:nvGrpSpPr>
        <p:grpSpPr>
          <a:xfrm>
            <a:off x="641200" y="1480929"/>
            <a:ext cx="4146824" cy="4900399"/>
            <a:chOff x="857224" y="973124"/>
            <a:chExt cx="4536504" cy="5245378"/>
          </a:xfrm>
        </p:grpSpPr>
        <p:grpSp>
          <p:nvGrpSpPr>
            <p:cNvPr id="7" name="组合 6"/>
            <p:cNvGrpSpPr/>
            <p:nvPr/>
          </p:nvGrpSpPr>
          <p:grpSpPr>
            <a:xfrm>
              <a:off x="857224" y="973124"/>
              <a:ext cx="4536504" cy="4810190"/>
              <a:chOff x="175663" y="1568378"/>
              <a:chExt cx="4680520" cy="4810190"/>
            </a:xfrm>
          </p:grpSpPr>
          <p:sp>
            <p:nvSpPr>
              <p:cNvPr id="8" name="矩形 7"/>
              <p:cNvSpPr/>
              <p:nvPr/>
            </p:nvSpPr>
            <p:spPr>
              <a:xfrm>
                <a:off x="175663" y="1568378"/>
                <a:ext cx="4680520" cy="432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600" dirty="0" smtClean="0">
                    <a:solidFill>
                      <a:prstClr val="white"/>
                    </a:solidFill>
                  </a:rPr>
                  <a:t> </a:t>
                </a:r>
                <a:r>
                  <a:rPr lang="en-US" altLang="zh-CN" sz="1600" b="1" dirty="0" smtClean="0">
                    <a:solidFill>
                      <a:prstClr val="white"/>
                    </a:solidFill>
                    <a:latin typeface="微软雅黑" pitchFamily="34" charset="-122"/>
                    <a:ea typeface="微软雅黑" pitchFamily="34" charset="-122"/>
                  </a:rPr>
                  <a:t>1999-2012</a:t>
                </a:r>
                <a:r>
                  <a:rPr lang="zh-CN" altLang="en-US" sz="1600" b="1" dirty="0" smtClean="0">
                    <a:solidFill>
                      <a:prstClr val="white"/>
                    </a:solidFill>
                    <a:latin typeface="微软雅黑" pitchFamily="34" charset="-122"/>
                    <a:ea typeface="微软雅黑" pitchFamily="34" charset="-122"/>
                  </a:rPr>
                  <a:t>全国百篇优博获奖总数排名</a:t>
                </a:r>
                <a:endParaRPr lang="zh-CN" altLang="en-US" b="1" dirty="0">
                  <a:solidFill>
                    <a:prstClr val="white"/>
                  </a:solidFill>
                  <a:latin typeface="微软雅黑" pitchFamily="34" charset="-122"/>
                  <a:ea typeface="微软雅黑" pitchFamily="34" charset="-122"/>
                </a:endParaRPr>
              </a:p>
            </p:txBody>
          </p:sp>
          <p:sp>
            <p:nvSpPr>
              <p:cNvPr id="9" name="矩形 8"/>
              <p:cNvSpPr/>
              <p:nvPr/>
            </p:nvSpPr>
            <p:spPr>
              <a:xfrm>
                <a:off x="175663" y="2060572"/>
                <a:ext cx="4680520" cy="43204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zh-CN" altLang="en-US" sz="1600" b="1" dirty="0" smtClean="0">
                    <a:solidFill>
                      <a:prstClr val="white"/>
                    </a:solidFill>
                    <a:latin typeface="黑体" pitchFamily="2" charset="-122"/>
                    <a:ea typeface="黑体" pitchFamily="2" charset="-122"/>
                  </a:rPr>
                  <a:t>排名</a:t>
                </a:r>
                <a:r>
                  <a:rPr lang="zh-CN" altLang="en-US" sz="1600" b="1" dirty="0" smtClean="0">
                    <a:solidFill>
                      <a:prstClr val="white"/>
                    </a:solidFill>
                  </a:rPr>
                  <a:t>          </a:t>
                </a:r>
                <a:r>
                  <a:rPr lang="zh-CN" altLang="en-US" sz="1600" b="1" dirty="0" smtClean="0">
                    <a:solidFill>
                      <a:prstClr val="white"/>
                    </a:solidFill>
                    <a:latin typeface="黑体" pitchFamily="2" charset="-122"/>
                    <a:ea typeface="黑体" pitchFamily="2" charset="-122"/>
                  </a:rPr>
                  <a:t>学位授予单位名称         篇数</a:t>
                </a:r>
                <a:endParaRPr lang="zh-CN" altLang="en-US" sz="1600" b="1" dirty="0">
                  <a:solidFill>
                    <a:prstClr val="white"/>
                  </a:solidFill>
                  <a:latin typeface="黑体" pitchFamily="2" charset="-122"/>
                  <a:ea typeface="黑体" pitchFamily="2" charset="-122"/>
                </a:endParaRPr>
              </a:p>
            </p:txBody>
          </p:sp>
          <p:sp>
            <p:nvSpPr>
              <p:cNvPr id="10" name="矩形 9"/>
              <p:cNvSpPr/>
              <p:nvPr/>
            </p:nvSpPr>
            <p:spPr>
              <a:xfrm>
                <a:off x="175663" y="2492344"/>
                <a:ext cx="4680520" cy="43204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600" b="1" dirty="0" smtClean="0">
                    <a:solidFill>
                      <a:prstClr val="white"/>
                    </a:solidFill>
                  </a:rPr>
                  <a:t>  </a:t>
                </a:r>
                <a:r>
                  <a:rPr lang="en-US" altLang="zh-CN" sz="1600" b="1" dirty="0" smtClean="0">
                    <a:solidFill>
                      <a:prstClr val="black"/>
                    </a:solidFill>
                  </a:rPr>
                  <a:t>1</a:t>
                </a:r>
                <a:r>
                  <a:rPr lang="zh-CN" altLang="en-US" sz="1600" b="1" dirty="0" smtClean="0">
                    <a:solidFill>
                      <a:prstClr val="black"/>
                    </a:solidFill>
                  </a:rPr>
                  <a:t>            清华大学（含医学部）            </a:t>
                </a:r>
                <a:r>
                  <a:rPr lang="en-US" altLang="zh-CN" sz="1600" b="1" dirty="0" smtClean="0">
                    <a:solidFill>
                      <a:prstClr val="black"/>
                    </a:solidFill>
                  </a:rPr>
                  <a:t>114</a:t>
                </a:r>
                <a:endParaRPr lang="zh-CN" altLang="en-US" sz="1600" b="1" dirty="0">
                  <a:solidFill>
                    <a:prstClr val="black"/>
                  </a:solidFill>
                </a:endParaRPr>
              </a:p>
            </p:txBody>
          </p:sp>
          <p:sp>
            <p:nvSpPr>
              <p:cNvPr id="11" name="矩形 10"/>
              <p:cNvSpPr/>
              <p:nvPr/>
            </p:nvSpPr>
            <p:spPr>
              <a:xfrm>
                <a:off x="175663" y="2924116"/>
                <a:ext cx="4680520" cy="4320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600" b="1" dirty="0" smtClean="0">
                    <a:solidFill>
                      <a:prstClr val="black"/>
                    </a:solidFill>
                  </a:rPr>
                  <a:t> 2</a:t>
                </a:r>
                <a:r>
                  <a:rPr lang="zh-CN" altLang="en-US" sz="1600" b="1" dirty="0" smtClean="0">
                    <a:solidFill>
                      <a:prstClr val="black"/>
                    </a:solidFill>
                  </a:rPr>
                  <a:t>                    北京大学                               </a:t>
                </a:r>
                <a:r>
                  <a:rPr lang="en-US" altLang="zh-CN" sz="1600" b="1" dirty="0" smtClean="0">
                    <a:solidFill>
                      <a:prstClr val="black"/>
                    </a:solidFill>
                  </a:rPr>
                  <a:t>90</a:t>
                </a:r>
                <a:endParaRPr lang="zh-CN" altLang="en-US" sz="1600" b="1" dirty="0">
                  <a:solidFill>
                    <a:prstClr val="black"/>
                  </a:solidFill>
                </a:endParaRPr>
              </a:p>
            </p:txBody>
          </p:sp>
          <p:sp>
            <p:nvSpPr>
              <p:cNvPr id="12" name="矩形 11"/>
              <p:cNvSpPr/>
              <p:nvPr/>
            </p:nvSpPr>
            <p:spPr>
              <a:xfrm>
                <a:off x="175663" y="3355888"/>
                <a:ext cx="4680520" cy="43204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600" b="1" dirty="0" smtClean="0">
                    <a:solidFill>
                      <a:prstClr val="black"/>
                    </a:solidFill>
                  </a:rPr>
                  <a:t>  3                    </a:t>
                </a:r>
                <a:r>
                  <a:rPr lang="zh-CN" altLang="en-US" sz="1600" b="1" dirty="0" smtClean="0">
                    <a:solidFill>
                      <a:prstClr val="black"/>
                    </a:solidFill>
                  </a:rPr>
                  <a:t>复旦大学                               </a:t>
                </a:r>
                <a:r>
                  <a:rPr lang="en-US" altLang="zh-CN" sz="1600" b="1" dirty="0" smtClean="0">
                    <a:solidFill>
                      <a:prstClr val="black"/>
                    </a:solidFill>
                  </a:rPr>
                  <a:t>55</a:t>
                </a:r>
                <a:endParaRPr lang="zh-CN" altLang="en-US" sz="1600" b="1" dirty="0">
                  <a:solidFill>
                    <a:prstClr val="black"/>
                  </a:solidFill>
                </a:endParaRPr>
              </a:p>
            </p:txBody>
          </p:sp>
          <p:sp>
            <p:nvSpPr>
              <p:cNvPr id="13" name="矩形 12"/>
              <p:cNvSpPr/>
              <p:nvPr/>
            </p:nvSpPr>
            <p:spPr>
              <a:xfrm>
                <a:off x="175663" y="3787660"/>
                <a:ext cx="4680520" cy="4320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600" b="1" dirty="0" smtClean="0">
                    <a:solidFill>
                      <a:prstClr val="black"/>
                    </a:solidFill>
                  </a:rPr>
                  <a:t>  4                    </a:t>
                </a:r>
                <a:r>
                  <a:rPr lang="zh-CN" altLang="en-US" sz="1600" b="1" dirty="0" smtClean="0">
                    <a:solidFill>
                      <a:prstClr val="black"/>
                    </a:solidFill>
                  </a:rPr>
                  <a:t>浙江大学                              </a:t>
                </a:r>
                <a:r>
                  <a:rPr lang="en-US" altLang="zh-CN" sz="1600" b="1" dirty="0" smtClean="0">
                    <a:solidFill>
                      <a:prstClr val="black"/>
                    </a:solidFill>
                  </a:rPr>
                  <a:t>48</a:t>
                </a:r>
                <a:endParaRPr lang="zh-CN" altLang="en-US" sz="1600" b="1" dirty="0">
                  <a:solidFill>
                    <a:prstClr val="black"/>
                  </a:solidFill>
                </a:endParaRPr>
              </a:p>
            </p:txBody>
          </p:sp>
          <p:sp>
            <p:nvSpPr>
              <p:cNvPr id="15" name="矩形 14"/>
              <p:cNvSpPr/>
              <p:nvPr/>
            </p:nvSpPr>
            <p:spPr>
              <a:xfrm>
                <a:off x="175663" y="5082976"/>
                <a:ext cx="4680520" cy="43204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600" b="1" dirty="0" smtClean="0">
                    <a:solidFill>
                      <a:prstClr val="black"/>
                    </a:solidFill>
                  </a:rPr>
                  <a:t>  7</a:t>
                </a:r>
                <a:r>
                  <a:rPr lang="zh-CN" altLang="en-US" sz="1600" b="1" dirty="0" smtClean="0">
                    <a:solidFill>
                      <a:prstClr val="black"/>
                    </a:solidFill>
                  </a:rPr>
                  <a:t>               上海交通大学                          </a:t>
                </a:r>
                <a:r>
                  <a:rPr lang="en-US" altLang="zh-CN" sz="1600" b="1" dirty="0" smtClean="0">
                    <a:solidFill>
                      <a:prstClr val="black"/>
                    </a:solidFill>
                  </a:rPr>
                  <a:t>38</a:t>
                </a:r>
                <a:endParaRPr lang="zh-CN" altLang="en-US" sz="1600" b="1" dirty="0">
                  <a:solidFill>
                    <a:prstClr val="black"/>
                  </a:solidFill>
                </a:endParaRPr>
              </a:p>
            </p:txBody>
          </p:sp>
          <p:sp>
            <p:nvSpPr>
              <p:cNvPr id="16" name="矩形 15"/>
              <p:cNvSpPr/>
              <p:nvPr/>
            </p:nvSpPr>
            <p:spPr>
              <a:xfrm>
                <a:off x="175663" y="5514748"/>
                <a:ext cx="4680520" cy="4320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600" b="1" dirty="0" smtClean="0">
                    <a:solidFill>
                      <a:prstClr val="black"/>
                    </a:solidFill>
                  </a:rPr>
                  <a:t>  8</a:t>
                </a:r>
                <a:r>
                  <a:rPr lang="zh-CN" altLang="en-US" sz="1600" b="1" dirty="0" smtClean="0">
                    <a:solidFill>
                      <a:prstClr val="black"/>
                    </a:solidFill>
                  </a:rPr>
                  <a:t>               中国人民大学                          </a:t>
                </a:r>
                <a:r>
                  <a:rPr lang="en-US" altLang="zh-CN" sz="1600" b="1" dirty="0" smtClean="0">
                    <a:solidFill>
                      <a:prstClr val="black"/>
                    </a:solidFill>
                  </a:rPr>
                  <a:t>28</a:t>
                </a:r>
                <a:endParaRPr lang="zh-CN" altLang="en-US" sz="1600" b="1" dirty="0">
                  <a:solidFill>
                    <a:prstClr val="black"/>
                  </a:solidFill>
                </a:endParaRPr>
              </a:p>
            </p:txBody>
          </p:sp>
          <p:sp>
            <p:nvSpPr>
              <p:cNvPr id="17" name="矩形 16"/>
              <p:cNvSpPr/>
              <p:nvPr/>
            </p:nvSpPr>
            <p:spPr>
              <a:xfrm>
                <a:off x="175663" y="5946520"/>
                <a:ext cx="4680520" cy="43204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600" b="1" dirty="0" smtClean="0">
                    <a:solidFill>
                      <a:prstClr val="black"/>
                    </a:solidFill>
                  </a:rPr>
                  <a:t>  9</a:t>
                </a:r>
                <a:r>
                  <a:rPr lang="zh-CN" altLang="en-US" sz="1600" b="1" dirty="0" smtClean="0">
                    <a:solidFill>
                      <a:prstClr val="black"/>
                    </a:solidFill>
                  </a:rPr>
                  <a:t>               西安交通大学                          </a:t>
                </a:r>
                <a:r>
                  <a:rPr lang="en-US" altLang="zh-CN" sz="1600" b="1" dirty="0" smtClean="0">
                    <a:solidFill>
                      <a:prstClr val="black"/>
                    </a:solidFill>
                  </a:rPr>
                  <a:t>26</a:t>
                </a:r>
                <a:endParaRPr lang="zh-CN" altLang="en-US" sz="1600" b="1" dirty="0">
                  <a:solidFill>
                    <a:prstClr val="black"/>
                  </a:solidFill>
                </a:endParaRPr>
              </a:p>
            </p:txBody>
          </p:sp>
        </p:grpSp>
        <p:sp>
          <p:nvSpPr>
            <p:cNvPr id="20" name="矩形 19"/>
            <p:cNvSpPr/>
            <p:nvPr/>
          </p:nvSpPr>
          <p:spPr>
            <a:xfrm>
              <a:off x="857224" y="3643314"/>
              <a:ext cx="4536504" cy="43204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600" b="1" dirty="0" smtClean="0">
                  <a:solidFill>
                    <a:prstClr val="black"/>
                  </a:solidFill>
                </a:rPr>
                <a:t>  5</a:t>
              </a:r>
              <a:r>
                <a:rPr lang="zh-CN" altLang="en-US" sz="1600" b="1" dirty="0" smtClean="0">
                  <a:solidFill>
                    <a:prstClr val="black"/>
                  </a:solidFill>
                </a:rPr>
                <a:t>          中国科学技术大学                       </a:t>
              </a:r>
              <a:r>
                <a:rPr lang="en-US" altLang="zh-CN" sz="1600" b="1" dirty="0" smtClean="0">
                  <a:solidFill>
                    <a:prstClr val="black"/>
                  </a:solidFill>
                </a:rPr>
                <a:t>40</a:t>
              </a:r>
              <a:endParaRPr lang="zh-CN" altLang="en-US" sz="1600" b="1" dirty="0">
                <a:solidFill>
                  <a:prstClr val="black"/>
                </a:solidFill>
              </a:endParaRPr>
            </a:p>
          </p:txBody>
        </p:sp>
        <p:sp>
          <p:nvSpPr>
            <p:cNvPr id="21" name="矩形 20"/>
            <p:cNvSpPr/>
            <p:nvPr/>
          </p:nvSpPr>
          <p:spPr>
            <a:xfrm>
              <a:off x="857224" y="4071942"/>
              <a:ext cx="4536504" cy="4320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600" b="1" dirty="0" smtClean="0">
                  <a:solidFill>
                    <a:prstClr val="black"/>
                  </a:solidFill>
                </a:rPr>
                <a:t>  5                    </a:t>
              </a:r>
              <a:r>
                <a:rPr lang="zh-CN" altLang="en-US" sz="1600" b="1" dirty="0" smtClean="0">
                  <a:solidFill>
                    <a:prstClr val="black"/>
                  </a:solidFill>
                </a:rPr>
                <a:t>南京大学                              </a:t>
              </a:r>
              <a:r>
                <a:rPr lang="en-US" altLang="zh-CN" sz="1600" b="1" dirty="0" smtClean="0">
                  <a:solidFill>
                    <a:prstClr val="black"/>
                  </a:solidFill>
                </a:rPr>
                <a:t>40</a:t>
              </a:r>
              <a:endParaRPr lang="zh-CN" altLang="en-US" sz="1600" b="1" dirty="0">
                <a:solidFill>
                  <a:prstClr val="black"/>
                </a:solidFill>
              </a:endParaRPr>
            </a:p>
          </p:txBody>
        </p:sp>
        <p:sp>
          <p:nvSpPr>
            <p:cNvPr id="22" name="矩形 21"/>
            <p:cNvSpPr/>
            <p:nvPr/>
          </p:nvSpPr>
          <p:spPr>
            <a:xfrm>
              <a:off x="857224" y="5786454"/>
              <a:ext cx="4536504" cy="4320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600" b="1" dirty="0" smtClean="0">
                  <a:solidFill>
                    <a:prstClr val="black"/>
                  </a:solidFill>
                </a:rPr>
                <a:t>  10                    </a:t>
              </a:r>
              <a:r>
                <a:rPr lang="zh-CN" altLang="en-US" sz="1600" b="1" dirty="0" smtClean="0">
                  <a:solidFill>
                    <a:prstClr val="black"/>
                  </a:solidFill>
                </a:rPr>
                <a:t>中山大学                            </a:t>
              </a:r>
              <a:r>
                <a:rPr lang="en-US" altLang="zh-CN" sz="1600" b="1" dirty="0" smtClean="0">
                  <a:solidFill>
                    <a:prstClr val="black"/>
                  </a:solidFill>
                </a:rPr>
                <a:t>25</a:t>
              </a:r>
              <a:endParaRPr lang="zh-CN" altLang="en-US" sz="1600" b="1" dirty="0">
                <a:solidFill>
                  <a:prstClr val="black"/>
                </a:solidFill>
              </a:endParaRPr>
            </a:p>
          </p:txBody>
        </p:sp>
      </p:grpSp>
      <p:sp>
        <p:nvSpPr>
          <p:cNvPr id="19" name="TextBox 18"/>
          <p:cNvSpPr txBox="1"/>
          <p:nvPr/>
        </p:nvSpPr>
        <p:spPr>
          <a:xfrm>
            <a:off x="5076056" y="1450519"/>
            <a:ext cx="3500430" cy="2554545"/>
          </a:xfrm>
          <a:prstGeom prst="rect">
            <a:avLst/>
          </a:prstGeom>
          <a:noFill/>
        </p:spPr>
        <p:txBody>
          <a:bodyPr wrap="square" rtlCol="0">
            <a:spAutoFit/>
          </a:bodyPr>
          <a:lstStyle/>
          <a:p>
            <a:pPr algn="ctr" fontAlgn="auto">
              <a:lnSpc>
                <a:spcPct val="200000"/>
              </a:lnSpc>
              <a:spcBef>
                <a:spcPts val="0"/>
              </a:spcBef>
              <a:spcAft>
                <a:spcPts val="0"/>
              </a:spcAft>
              <a:buClr>
                <a:srgbClr val="FF0000"/>
              </a:buClr>
            </a:pPr>
            <a:r>
              <a:rPr lang="en-US" altLang="zh-CN" sz="2000" dirty="0" smtClean="0">
                <a:solidFill>
                  <a:prstClr val="black"/>
                </a:solidFill>
                <a:latin typeface="黑体" pitchFamily="49" charset="-122"/>
                <a:ea typeface="黑体" pitchFamily="49" charset="-122"/>
              </a:rPr>
              <a:t>2011-2012</a:t>
            </a:r>
            <a:r>
              <a:rPr lang="zh-CN" altLang="en-US" sz="2000" dirty="0" smtClean="0">
                <a:solidFill>
                  <a:prstClr val="black"/>
                </a:solidFill>
                <a:latin typeface="黑体" pitchFamily="49" charset="-122"/>
                <a:ea typeface="黑体" pitchFamily="49" charset="-122"/>
              </a:rPr>
              <a:t>年</a:t>
            </a:r>
            <a:endParaRPr lang="en-US" altLang="zh-CN" sz="2000" dirty="0" smtClean="0">
              <a:solidFill>
                <a:prstClr val="black"/>
              </a:solidFill>
              <a:latin typeface="黑体" pitchFamily="49" charset="-122"/>
              <a:ea typeface="黑体" pitchFamily="49" charset="-122"/>
            </a:endParaRPr>
          </a:p>
          <a:p>
            <a:pPr fontAlgn="auto">
              <a:lnSpc>
                <a:spcPct val="200000"/>
              </a:lnSpc>
              <a:spcBef>
                <a:spcPts val="0"/>
              </a:spcBef>
              <a:spcAft>
                <a:spcPts val="0"/>
              </a:spcAft>
              <a:buClr>
                <a:srgbClr val="FF0000"/>
              </a:buClr>
              <a:buFont typeface="Wingdings" pitchFamily="2" charset="2"/>
              <a:buChar char="u"/>
            </a:pPr>
            <a:r>
              <a:rPr lang="zh-CN" altLang="en-US" sz="2000" dirty="0" smtClean="0">
                <a:solidFill>
                  <a:prstClr val="black"/>
                </a:solidFill>
                <a:latin typeface="黑体" pitchFamily="49" charset="-122"/>
                <a:ea typeface="黑体" pitchFamily="49" charset="-122"/>
              </a:rPr>
              <a:t>百篇优博</a:t>
            </a:r>
            <a:r>
              <a:rPr lang="en-US" altLang="zh-CN" sz="2000" dirty="0" smtClean="0">
                <a:solidFill>
                  <a:prstClr val="black"/>
                </a:solidFill>
                <a:latin typeface="黑体" pitchFamily="49" charset="-122"/>
                <a:ea typeface="黑体" pitchFamily="49" charset="-122"/>
              </a:rPr>
              <a:t>6</a:t>
            </a:r>
            <a:r>
              <a:rPr lang="zh-CN" altLang="en-US" sz="2000" dirty="0" smtClean="0">
                <a:solidFill>
                  <a:prstClr val="black"/>
                </a:solidFill>
                <a:latin typeface="黑体" pitchFamily="49" charset="-122"/>
                <a:ea typeface="黑体" pitchFamily="49" charset="-122"/>
              </a:rPr>
              <a:t>名；</a:t>
            </a:r>
            <a:endParaRPr lang="en-US" altLang="zh-CN" sz="2000" dirty="0" smtClean="0">
              <a:solidFill>
                <a:prstClr val="black"/>
              </a:solidFill>
              <a:latin typeface="黑体" pitchFamily="49" charset="-122"/>
              <a:ea typeface="黑体" pitchFamily="49" charset="-122"/>
            </a:endParaRPr>
          </a:p>
          <a:p>
            <a:pPr fontAlgn="auto">
              <a:lnSpc>
                <a:spcPct val="200000"/>
              </a:lnSpc>
              <a:spcBef>
                <a:spcPts val="0"/>
              </a:spcBef>
              <a:spcAft>
                <a:spcPts val="0"/>
              </a:spcAft>
              <a:buClr>
                <a:srgbClr val="FF0000"/>
              </a:buClr>
              <a:buFont typeface="Wingdings" pitchFamily="2" charset="2"/>
              <a:buChar char="u"/>
            </a:pPr>
            <a:r>
              <a:rPr lang="zh-CN" altLang="en-US" sz="2000" dirty="0" smtClean="0">
                <a:solidFill>
                  <a:prstClr val="black"/>
                </a:solidFill>
                <a:latin typeface="黑体" pitchFamily="49" charset="-122"/>
                <a:ea typeface="黑体" pitchFamily="49" charset="-122"/>
              </a:rPr>
              <a:t>百篇优博提名奖</a:t>
            </a:r>
            <a:r>
              <a:rPr lang="en-US" altLang="zh-CN" sz="2000" dirty="0" smtClean="0">
                <a:solidFill>
                  <a:prstClr val="black"/>
                </a:solidFill>
                <a:latin typeface="黑体" pitchFamily="49" charset="-122"/>
                <a:ea typeface="黑体" pitchFamily="49" charset="-122"/>
              </a:rPr>
              <a:t>17</a:t>
            </a:r>
            <a:r>
              <a:rPr lang="zh-CN" altLang="en-US" sz="2000" dirty="0" smtClean="0">
                <a:solidFill>
                  <a:prstClr val="black"/>
                </a:solidFill>
                <a:latin typeface="黑体" pitchFamily="49" charset="-122"/>
                <a:ea typeface="黑体" pitchFamily="49" charset="-122"/>
              </a:rPr>
              <a:t>名；</a:t>
            </a:r>
            <a:endParaRPr lang="en-US" altLang="zh-CN" sz="2000" dirty="0" smtClean="0">
              <a:solidFill>
                <a:prstClr val="black"/>
              </a:solidFill>
              <a:latin typeface="黑体" pitchFamily="49" charset="-122"/>
              <a:ea typeface="黑体" pitchFamily="49" charset="-122"/>
            </a:endParaRPr>
          </a:p>
          <a:p>
            <a:pPr fontAlgn="auto">
              <a:lnSpc>
                <a:spcPct val="200000"/>
              </a:lnSpc>
              <a:spcBef>
                <a:spcPts val="0"/>
              </a:spcBef>
              <a:spcAft>
                <a:spcPts val="0"/>
              </a:spcAft>
              <a:buClr>
                <a:srgbClr val="FF0000"/>
              </a:buClr>
              <a:buFont typeface="Wingdings" pitchFamily="2" charset="2"/>
              <a:buChar char="u"/>
            </a:pPr>
            <a:r>
              <a:rPr lang="zh-CN" altLang="en-US" sz="2000" dirty="0" smtClean="0">
                <a:solidFill>
                  <a:prstClr val="black"/>
                </a:solidFill>
                <a:latin typeface="黑体" pitchFamily="49" charset="-122"/>
                <a:ea typeface="黑体" pitchFamily="49" charset="-122"/>
              </a:rPr>
              <a:t>两项之和处全国前列。</a:t>
            </a:r>
            <a:endParaRPr lang="zh-CN" altLang="en-US" sz="2000" dirty="0">
              <a:solidFill>
                <a:prstClr val="black"/>
              </a:solidFill>
              <a:latin typeface="黑体" pitchFamily="49" charset="-122"/>
              <a:ea typeface="黑体" pitchFamily="49" charset="-122"/>
            </a:endParaRPr>
          </a:p>
        </p:txBody>
      </p:sp>
      <p:sp>
        <p:nvSpPr>
          <p:cNvPr id="2" name="标题 1"/>
          <p:cNvSpPr>
            <a:spLocks noGrp="1"/>
          </p:cNvSpPr>
          <p:nvPr>
            <p:ph type="title"/>
          </p:nvPr>
        </p:nvSpPr>
        <p:spPr>
          <a:xfrm>
            <a:off x="755576" y="205754"/>
            <a:ext cx="8229600" cy="1143000"/>
          </a:xfrm>
        </p:spPr>
        <p:txBody>
          <a:bodyPr/>
          <a:lstStyle/>
          <a:p>
            <a:r>
              <a:rPr lang="en-US" altLang="zh-CN" dirty="0">
                <a:solidFill>
                  <a:srgbClr val="953735"/>
                </a:solidFill>
              </a:rPr>
              <a:t>5</a:t>
            </a:r>
            <a:r>
              <a:rPr lang="zh-CN" altLang="en-US" dirty="0">
                <a:solidFill>
                  <a:srgbClr val="953735"/>
                </a:solidFill>
              </a:rPr>
              <a:t>、培养质量</a:t>
            </a:r>
            <a:endParaRPr lang="zh-CN" altLang="en-US" dirty="0"/>
          </a:p>
        </p:txBody>
      </p:sp>
    </p:spTree>
    <p:extLst>
      <p:ext uri="{BB962C8B-B14F-4D97-AF65-F5344CB8AC3E}">
        <p14:creationId xmlns:p14="http://schemas.microsoft.com/office/powerpoint/2010/main" val="38429808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nvPr>
        </p:nvGraphicFramePr>
        <p:xfrm>
          <a:off x="395536" y="1575304"/>
          <a:ext cx="8352928" cy="4590000"/>
        </p:xfrm>
        <a:graphic>
          <a:graphicData uri="http://schemas.openxmlformats.org/drawingml/2006/table">
            <a:tbl>
              <a:tblPr firstRow="1" firstCol="1" bandRow="1">
                <a:tableStyleId>{16D9F66E-5EB9-4882-86FB-DCBF35E3C3E4}</a:tableStyleId>
              </a:tblPr>
              <a:tblGrid>
                <a:gridCol w="4896544"/>
                <a:gridCol w="706232"/>
                <a:gridCol w="949952"/>
                <a:gridCol w="1800200"/>
              </a:tblGrid>
              <a:tr h="270000">
                <a:tc>
                  <a:txBody>
                    <a:bodyPr/>
                    <a:lstStyle/>
                    <a:p>
                      <a:pPr algn="ctr">
                        <a:spcAft>
                          <a:spcPts val="0"/>
                        </a:spcAft>
                      </a:pPr>
                      <a:r>
                        <a:rPr lang="zh-CN" altLang="en-US" sz="1400" b="0" kern="100" dirty="0" smtClean="0">
                          <a:effectLst/>
                          <a:latin typeface="微软雅黑" pitchFamily="34" charset="-122"/>
                          <a:ea typeface="微软雅黑" pitchFamily="34" charset="-122"/>
                        </a:rPr>
                        <a:t>学位论文题目</a:t>
                      </a:r>
                      <a:endParaRPr lang="zh-CN" sz="1400" b="0" kern="100" dirty="0">
                        <a:effectLst/>
                        <a:latin typeface="微软雅黑" pitchFamily="34" charset="-122"/>
                        <a:ea typeface="微软雅黑" pitchFamily="34" charset="-122"/>
                        <a:cs typeface="Times New Roman"/>
                      </a:endParaRPr>
                    </a:p>
                  </a:txBody>
                  <a:tcPr marL="51775" marR="51775" marT="0" marB="0" anchor="ctr"/>
                </a:tc>
                <a:tc>
                  <a:txBody>
                    <a:bodyPr/>
                    <a:lstStyle/>
                    <a:p>
                      <a:pPr algn="ctr">
                        <a:spcAft>
                          <a:spcPts val="0"/>
                        </a:spcAft>
                      </a:pPr>
                      <a:r>
                        <a:rPr lang="zh-CN" altLang="en-US" sz="1400" b="0" kern="100" dirty="0" smtClean="0">
                          <a:effectLst/>
                          <a:latin typeface="微软雅黑" pitchFamily="34" charset="-122"/>
                          <a:ea typeface="微软雅黑" pitchFamily="34" charset="-122"/>
                        </a:rPr>
                        <a:t>作者</a:t>
                      </a:r>
                      <a:endParaRPr lang="zh-CN" sz="1400" b="0" kern="100" dirty="0">
                        <a:effectLst/>
                        <a:latin typeface="微软雅黑" pitchFamily="34" charset="-122"/>
                        <a:ea typeface="微软雅黑" pitchFamily="34" charset="-122"/>
                        <a:cs typeface="Times New Roman"/>
                      </a:endParaRPr>
                    </a:p>
                  </a:txBody>
                  <a:tcPr marL="51775" marR="51775" marT="0" marB="0" anchor="ctr"/>
                </a:tc>
                <a:tc>
                  <a:txBody>
                    <a:bodyPr/>
                    <a:lstStyle/>
                    <a:p>
                      <a:pPr algn="ctr">
                        <a:spcAft>
                          <a:spcPts val="0"/>
                        </a:spcAft>
                      </a:pPr>
                      <a:r>
                        <a:rPr lang="zh-CN" altLang="en-US" sz="1400" b="0" kern="100" dirty="0" smtClean="0">
                          <a:effectLst/>
                          <a:latin typeface="微软雅黑" pitchFamily="34" charset="-122"/>
                          <a:ea typeface="微软雅黑" pitchFamily="34" charset="-122"/>
                          <a:cs typeface="Times New Roman"/>
                        </a:rPr>
                        <a:t>指导教师</a:t>
                      </a:r>
                      <a:endParaRPr lang="zh-CN" sz="1400" b="0" kern="100" dirty="0">
                        <a:effectLst/>
                        <a:latin typeface="微软雅黑" pitchFamily="34" charset="-122"/>
                        <a:ea typeface="微软雅黑" pitchFamily="34" charset="-122"/>
                        <a:cs typeface="Times New Roman"/>
                      </a:endParaRPr>
                    </a:p>
                  </a:txBody>
                  <a:tcPr marL="51775" marR="51775" marT="0" marB="0" anchor="ctr"/>
                </a:tc>
                <a:tc>
                  <a:txBody>
                    <a:bodyPr/>
                    <a:lstStyle/>
                    <a:p>
                      <a:pPr algn="ctr">
                        <a:spcAft>
                          <a:spcPts val="0"/>
                        </a:spcAft>
                      </a:pPr>
                      <a:r>
                        <a:rPr lang="zh-CN" altLang="en-US" sz="1400" b="0" kern="100" dirty="0" smtClean="0">
                          <a:effectLst/>
                          <a:latin typeface="微软雅黑" pitchFamily="34" charset="-122"/>
                          <a:ea typeface="微软雅黑" pitchFamily="34" charset="-122"/>
                          <a:cs typeface="Times New Roman"/>
                        </a:rPr>
                        <a:t>二级学科名称</a:t>
                      </a:r>
                      <a:endParaRPr lang="zh-CN" sz="1400" b="0" kern="100" dirty="0">
                        <a:effectLst/>
                        <a:latin typeface="微软雅黑" pitchFamily="34" charset="-122"/>
                        <a:ea typeface="微软雅黑" pitchFamily="34" charset="-122"/>
                        <a:cs typeface="Times New Roman"/>
                      </a:endParaRPr>
                    </a:p>
                  </a:txBody>
                  <a:tcPr marL="51775" marR="51775" marT="0" marB="0" anchor="ctr"/>
                </a:tc>
              </a:tr>
              <a:tr h="270000">
                <a:tc>
                  <a:txBody>
                    <a:bodyPr/>
                    <a:lstStyle/>
                    <a:p>
                      <a:pPr algn="just">
                        <a:spcAft>
                          <a:spcPts val="0"/>
                        </a:spcAft>
                      </a:pPr>
                      <a:r>
                        <a:rPr lang="zh-CN" sz="1200" kern="100" dirty="0">
                          <a:effectLst/>
                        </a:rPr>
                        <a:t>脉冲电子顺磁共振谱仪研制及应用</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荣</a:t>
                      </a:r>
                      <a:r>
                        <a:rPr lang="en-US" sz="1200" kern="100" dirty="0">
                          <a:effectLst/>
                        </a:rPr>
                        <a:t>  </a:t>
                      </a:r>
                      <a:r>
                        <a:rPr lang="zh-CN" sz="1200" kern="100" dirty="0">
                          <a:effectLst/>
                        </a:rPr>
                        <a:t>星</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杜江峰</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粒子物理与原子核物理</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远程量子通信的实验研究</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金贤敏</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潘建伟</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原子与分子物理</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量子点光学性质的经验赝势计算</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龚</a:t>
                      </a:r>
                      <a:r>
                        <a:rPr lang="en-US" sz="1200" kern="100" dirty="0">
                          <a:effectLst/>
                        </a:rPr>
                        <a:t>  </a:t>
                      </a:r>
                      <a:r>
                        <a:rPr lang="zh-CN" sz="1200" kern="100" dirty="0">
                          <a:effectLst/>
                        </a:rPr>
                        <a:t>明</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郭光灿</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光学</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活动星系核窄铁</a:t>
                      </a:r>
                      <a:r>
                        <a:rPr lang="en-US" sz="1200" kern="100" dirty="0">
                          <a:effectLst/>
                        </a:rPr>
                        <a:t>Ka</a:t>
                      </a:r>
                      <a:r>
                        <a:rPr lang="zh-CN" sz="1200" kern="100" dirty="0">
                          <a:effectLst/>
                        </a:rPr>
                        <a:t>发射线和类星体吸收线系统中类银河系尘埃</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姜</a:t>
                      </a:r>
                      <a:r>
                        <a:rPr lang="en-US" sz="1200" kern="100" dirty="0">
                          <a:effectLst/>
                        </a:rPr>
                        <a:t>  </a:t>
                      </a:r>
                      <a:r>
                        <a:rPr lang="zh-CN" sz="1200" kern="100" dirty="0">
                          <a:effectLst/>
                        </a:rPr>
                        <a:t>鹏</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mn-ea"/>
                          <a:cs typeface="Times New Roman"/>
                        </a:rPr>
                        <a:t>王俊贤</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天体物理</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纳米纤维宏观组装体的制备及功能化研究</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梁海伟</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俞书宏</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无机化学</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基于新导向基拓展的</a:t>
                      </a:r>
                      <a:r>
                        <a:rPr lang="en-US" sz="1200" kern="100" dirty="0">
                          <a:effectLst/>
                        </a:rPr>
                        <a:t>Pd</a:t>
                      </a:r>
                      <a:r>
                        <a:rPr lang="zh-CN" sz="1200" kern="100" dirty="0">
                          <a:effectLst/>
                        </a:rPr>
                        <a:t>催化</a:t>
                      </a:r>
                      <a:r>
                        <a:rPr lang="en-US" sz="1200" kern="100" dirty="0">
                          <a:effectLst/>
                        </a:rPr>
                        <a:t>C-H</a:t>
                      </a:r>
                      <a:r>
                        <a:rPr lang="zh-CN" sz="1200" kern="100" dirty="0">
                          <a:effectLst/>
                        </a:rPr>
                        <a:t>键官能团化</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肖</a:t>
                      </a:r>
                      <a:r>
                        <a:rPr lang="en-US" sz="1200" kern="100" dirty="0">
                          <a:effectLst/>
                        </a:rPr>
                        <a:t>  </a:t>
                      </a:r>
                      <a:r>
                        <a:rPr lang="zh-CN" sz="1200" kern="100" dirty="0">
                          <a:effectLst/>
                        </a:rPr>
                        <a:t>斌</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郭庆祥</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有机化学</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非稳态垂直无碰撞激波中的粒子加速</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杨忠炜</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mn-ea"/>
                          <a:cs typeface="Times New Roman"/>
                        </a:rPr>
                        <a:t>陆全明</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空间物理学</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中国中东部中生代埃达克质岩成因及高温镁同位素分馏的地球化学研究</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刘盛遨</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李曙光</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地球化学</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鱼腥蓝细菌异形细胞分化调控关键蛋白质的结构与调节机制研究</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赵梦溪</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周丛照</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生物化学与分子生物学</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二维流场中板状柔性体与流体相互作用的研究</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贾来兵</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mn-ea"/>
                          <a:cs typeface="Times New Roman"/>
                        </a:rPr>
                        <a:t>尹协振</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流体力学</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基于激光干涉技术的微纳结构制造研究</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黄金堂</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mn-ea"/>
                          <a:cs typeface="Times New Roman"/>
                        </a:rPr>
                        <a:t>王克逸</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精密仪器及机械</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太阳能有机朗肯循环中低温热发电系统的数值优化及实验研究</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李</a:t>
                      </a:r>
                      <a:r>
                        <a:rPr lang="en-US" sz="1200" kern="100" dirty="0">
                          <a:effectLst/>
                        </a:rPr>
                        <a:t>  </a:t>
                      </a:r>
                      <a:r>
                        <a:rPr lang="zh-CN" sz="1200" kern="100" dirty="0">
                          <a:effectLst/>
                        </a:rPr>
                        <a:t>晶</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mn-ea"/>
                          <a:cs typeface="Times New Roman"/>
                        </a:rPr>
                        <a:t>季杰</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热能工程</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基于内容的图像搜索重排序研究</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田新梅</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mn-ea"/>
                          <a:cs typeface="Times New Roman"/>
                        </a:rPr>
                        <a:t>吴秀清</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信号与信息处理</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a:effectLst/>
                        </a:rPr>
                        <a:t>基于决策理论的多智能体系统规划问题研究</a:t>
                      </a:r>
                      <a:endParaRPr lang="zh-CN" sz="1200" kern="10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吴</a:t>
                      </a:r>
                      <a:r>
                        <a:rPr lang="en-US" sz="1200" kern="100" dirty="0">
                          <a:effectLst/>
                        </a:rPr>
                        <a:t>  </a:t>
                      </a:r>
                      <a:r>
                        <a:rPr lang="zh-CN" sz="1200" kern="100" dirty="0">
                          <a:effectLst/>
                        </a:rPr>
                        <a:t>锋</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陈小平</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计算机应用技术</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原位</a:t>
                      </a:r>
                      <a:r>
                        <a:rPr lang="en-US" sz="1200" kern="100" dirty="0">
                          <a:effectLst/>
                        </a:rPr>
                        <a:t>XAFS</a:t>
                      </a:r>
                      <a:r>
                        <a:rPr lang="zh-CN" sz="1200" kern="100" dirty="0">
                          <a:effectLst/>
                        </a:rPr>
                        <a:t>新方法及其功能材料动力学的研究</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姚</a:t>
                      </a:r>
                      <a:r>
                        <a:rPr lang="en-US" sz="1200" kern="100" dirty="0">
                          <a:effectLst/>
                        </a:rPr>
                        <a:t>  </a:t>
                      </a:r>
                      <a:r>
                        <a:rPr lang="zh-CN" sz="1200" kern="100" dirty="0">
                          <a:effectLst/>
                        </a:rPr>
                        <a:t>涛</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mn-ea"/>
                          <a:cs typeface="Times New Roman"/>
                        </a:rPr>
                        <a:t>韦世强</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同步辐射及应用</a:t>
                      </a:r>
                      <a:endParaRPr lang="zh-CN" sz="1200" kern="100" dirty="0">
                        <a:effectLst/>
                        <a:latin typeface="Times New Roman"/>
                        <a:ea typeface="宋体"/>
                        <a:cs typeface="Times New Roman"/>
                      </a:endParaRPr>
                    </a:p>
                  </a:txBody>
                  <a:tcPr marL="51775" marR="51775" marT="0" marB="0" anchor="ctr"/>
                </a:tc>
              </a:tr>
              <a:tr h="270000">
                <a:tc>
                  <a:txBody>
                    <a:bodyPr/>
                    <a:lstStyle/>
                    <a:p>
                      <a:pPr algn="just">
                        <a:spcAft>
                          <a:spcPts val="0"/>
                        </a:spcAft>
                      </a:pPr>
                      <a:r>
                        <a:rPr lang="zh-CN" sz="1200" kern="100" dirty="0">
                          <a:effectLst/>
                        </a:rPr>
                        <a:t>生物电化学系统中的强化生物与化学催化</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sz="1200" kern="100" dirty="0">
                          <a:effectLst/>
                        </a:rPr>
                        <a:t>刘贤伟</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mn-ea"/>
                          <a:cs typeface="Times New Roman"/>
                        </a:rPr>
                        <a:t> 俞汉青</a:t>
                      </a:r>
                      <a:endParaRPr lang="zh-CN" sz="1200" kern="100" dirty="0">
                        <a:effectLst/>
                        <a:latin typeface="Times New Roman"/>
                        <a:ea typeface="宋体"/>
                        <a:cs typeface="Times New Roman"/>
                      </a:endParaRPr>
                    </a:p>
                  </a:txBody>
                  <a:tcPr marL="51775" marR="51775" marT="0" marB="0" anchor="ctr"/>
                </a:tc>
                <a:tc>
                  <a:txBody>
                    <a:bodyPr/>
                    <a:lstStyle/>
                    <a:p>
                      <a:pPr algn="ctr">
                        <a:spcAft>
                          <a:spcPts val="0"/>
                        </a:spcAft>
                      </a:pPr>
                      <a:r>
                        <a:rPr lang="zh-CN" altLang="en-US" sz="1200" kern="100" dirty="0" smtClean="0">
                          <a:effectLst/>
                          <a:latin typeface="Times New Roman"/>
                          <a:ea typeface="宋体"/>
                          <a:cs typeface="Times New Roman"/>
                        </a:rPr>
                        <a:t>环境工程</a:t>
                      </a:r>
                      <a:endParaRPr lang="zh-CN" sz="1200" kern="100" dirty="0">
                        <a:effectLst/>
                        <a:latin typeface="Times New Roman"/>
                        <a:ea typeface="宋体"/>
                        <a:cs typeface="Times New Roman"/>
                      </a:endParaRPr>
                    </a:p>
                  </a:txBody>
                  <a:tcPr marL="51775" marR="51775" marT="0" marB="0" anchor="ctr"/>
                </a:tc>
              </a:tr>
            </a:tbl>
          </a:graphicData>
        </a:graphic>
      </p:graphicFrame>
      <p:sp>
        <p:nvSpPr>
          <p:cNvPr id="4" name="矩形 3"/>
          <p:cNvSpPr/>
          <p:nvPr/>
        </p:nvSpPr>
        <p:spPr>
          <a:xfrm>
            <a:off x="251520" y="332656"/>
            <a:ext cx="2024913" cy="400110"/>
          </a:xfrm>
          <a:prstGeom prst="rect">
            <a:avLst/>
          </a:prstGeom>
        </p:spPr>
        <p:txBody>
          <a:bodyPr wrap="none">
            <a:spAutoFit/>
          </a:bodyPr>
          <a:lstStyle/>
          <a:p>
            <a:pPr fontAlgn="auto">
              <a:spcBef>
                <a:spcPts val="0"/>
              </a:spcBef>
              <a:spcAft>
                <a:spcPts val="0"/>
              </a:spcAft>
            </a:pPr>
            <a:r>
              <a:rPr lang="zh-CN" altLang="en-US" sz="2000" b="1" dirty="0" smtClean="0">
                <a:solidFill>
                  <a:srgbClr val="438086">
                    <a:lumMod val="75000"/>
                  </a:srgbClr>
                </a:solidFill>
                <a:latin typeface="微软雅黑" pitchFamily="34" charset="-122"/>
                <a:ea typeface="微软雅黑" pitchFamily="34" charset="-122"/>
              </a:rPr>
              <a:t>中科院</a:t>
            </a:r>
            <a:r>
              <a:rPr lang="zh-CN" altLang="en-US" sz="2000" b="1" dirty="0">
                <a:solidFill>
                  <a:srgbClr val="438086">
                    <a:lumMod val="75000"/>
                  </a:srgbClr>
                </a:solidFill>
                <a:latin typeface="微软雅黑" pitchFamily="34" charset="-122"/>
                <a:ea typeface="微软雅黑" pitchFamily="34" charset="-122"/>
              </a:rPr>
              <a:t>优</a:t>
            </a:r>
            <a:r>
              <a:rPr lang="zh-CN" altLang="en-US" sz="2000" b="1" dirty="0" smtClean="0">
                <a:solidFill>
                  <a:srgbClr val="438086">
                    <a:lumMod val="75000"/>
                  </a:srgbClr>
                </a:solidFill>
                <a:latin typeface="微软雅黑" pitchFamily="34" charset="-122"/>
                <a:ea typeface="微软雅黑" pitchFamily="34" charset="-122"/>
              </a:rPr>
              <a:t>博</a:t>
            </a:r>
            <a:r>
              <a:rPr lang="en-US" altLang="zh-CN" sz="2000" b="1" dirty="0" smtClean="0">
                <a:solidFill>
                  <a:srgbClr val="438086">
                    <a:lumMod val="75000"/>
                  </a:srgbClr>
                </a:solidFill>
                <a:latin typeface="微软雅黑" pitchFamily="34" charset="-122"/>
                <a:ea typeface="微软雅黑" pitchFamily="34" charset="-122"/>
              </a:rPr>
              <a:t>16</a:t>
            </a:r>
            <a:r>
              <a:rPr lang="zh-CN" altLang="en-US" sz="2000" b="1" dirty="0" smtClean="0">
                <a:solidFill>
                  <a:srgbClr val="438086">
                    <a:lumMod val="75000"/>
                  </a:srgbClr>
                </a:solidFill>
                <a:latin typeface="微软雅黑" pitchFamily="34" charset="-122"/>
                <a:ea typeface="微软雅黑" pitchFamily="34" charset="-122"/>
              </a:rPr>
              <a:t>篇</a:t>
            </a:r>
            <a:endParaRPr lang="zh-CN" altLang="en-US" sz="2000" b="1" dirty="0">
              <a:solidFill>
                <a:srgbClr val="438086">
                  <a:lumMod val="75000"/>
                </a:srgbClr>
              </a:solidFill>
              <a:latin typeface="微软雅黑" pitchFamily="34" charset="-122"/>
              <a:ea typeface="微软雅黑" pitchFamily="34" charset="-122"/>
            </a:endParaRPr>
          </a:p>
        </p:txBody>
      </p:sp>
      <p:sp>
        <p:nvSpPr>
          <p:cNvPr id="2" name="矩形 1"/>
          <p:cNvSpPr/>
          <p:nvPr/>
        </p:nvSpPr>
        <p:spPr>
          <a:xfrm>
            <a:off x="323528" y="764704"/>
            <a:ext cx="8496944" cy="710451"/>
          </a:xfrm>
          <a:prstGeom prst="rect">
            <a:avLst/>
          </a:prstGeom>
        </p:spPr>
        <p:txBody>
          <a:bodyPr wrap="square">
            <a:spAutoFit/>
          </a:bodyPr>
          <a:lstStyle/>
          <a:p>
            <a:pPr fontAlgn="auto">
              <a:lnSpc>
                <a:spcPts val="2600"/>
              </a:lnSpc>
              <a:spcBef>
                <a:spcPts val="0"/>
              </a:spcBef>
              <a:spcAft>
                <a:spcPts val="0"/>
              </a:spcAft>
            </a:pPr>
            <a:r>
              <a:rPr lang="zh-CN" altLang="en-US" sz="1600" dirty="0" smtClean="0">
                <a:solidFill>
                  <a:prstClr val="black"/>
                </a:solidFill>
                <a:latin typeface="黑体" pitchFamily="2" charset="-122"/>
                <a:ea typeface="黑体" pitchFamily="2" charset="-122"/>
              </a:rPr>
              <a:t>    在</a:t>
            </a:r>
            <a:r>
              <a:rPr lang="zh-CN" altLang="en-US" sz="1600" dirty="0">
                <a:solidFill>
                  <a:prstClr val="black"/>
                </a:solidFill>
                <a:latin typeface="黑体" pitchFamily="2" charset="-122"/>
                <a:ea typeface="黑体" pitchFamily="2" charset="-122"/>
              </a:rPr>
              <a:t>过往九届</a:t>
            </a:r>
            <a:r>
              <a:rPr lang="zh-CN" altLang="en-US" sz="1600" dirty="0" smtClean="0">
                <a:solidFill>
                  <a:prstClr val="black"/>
                </a:solidFill>
                <a:latin typeface="黑体" pitchFamily="2" charset="-122"/>
                <a:ea typeface="黑体" pitchFamily="2" charset="-122"/>
              </a:rPr>
              <a:t>的中科院</a:t>
            </a:r>
            <a:r>
              <a:rPr lang="zh-CN" altLang="en-US" sz="1600" dirty="0">
                <a:solidFill>
                  <a:prstClr val="black"/>
                </a:solidFill>
                <a:latin typeface="黑体" pitchFamily="2" charset="-122"/>
                <a:ea typeface="黑体" pitchFamily="2" charset="-122"/>
              </a:rPr>
              <a:t>优博论文评选中，我校共有</a:t>
            </a:r>
            <a:r>
              <a:rPr lang="en-US" altLang="zh-CN" sz="1600" b="1" dirty="0">
                <a:solidFill>
                  <a:srgbClr val="C00000"/>
                </a:solidFill>
                <a:latin typeface="黑体" pitchFamily="2" charset="-122"/>
                <a:ea typeface="黑体" pitchFamily="2" charset="-122"/>
              </a:rPr>
              <a:t>94</a:t>
            </a:r>
            <a:r>
              <a:rPr lang="zh-CN" altLang="en-US" sz="1600" dirty="0">
                <a:solidFill>
                  <a:srgbClr val="C00000"/>
                </a:solidFill>
                <a:latin typeface="黑体" pitchFamily="2" charset="-122"/>
                <a:ea typeface="黑体" pitchFamily="2" charset="-122"/>
              </a:rPr>
              <a:t>篇</a:t>
            </a:r>
            <a:r>
              <a:rPr lang="zh-CN" altLang="en-US" sz="1600" dirty="0">
                <a:solidFill>
                  <a:prstClr val="black"/>
                </a:solidFill>
                <a:latin typeface="黑体" pitchFamily="2" charset="-122"/>
                <a:ea typeface="黑体" pitchFamily="2" charset="-122"/>
              </a:rPr>
              <a:t>论文获奖，是院属系统获奖论文数最多的单位。</a:t>
            </a:r>
          </a:p>
        </p:txBody>
      </p:sp>
    </p:spTree>
    <p:extLst>
      <p:ext uri="{BB962C8B-B14F-4D97-AF65-F5344CB8AC3E}">
        <p14:creationId xmlns:p14="http://schemas.microsoft.com/office/powerpoint/2010/main" val="41660004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smtClean="0"/>
              <a:t>影响因子</a:t>
            </a:r>
            <a:endParaRPr lang="zh-CN" altLang="en-US" dirty="0"/>
          </a:p>
        </p:txBody>
      </p:sp>
      <p:graphicFrame>
        <p:nvGraphicFramePr>
          <p:cNvPr id="44035" name="Object 4"/>
          <p:cNvGraphicFramePr>
            <a:graphicFrameLocks noChangeAspect="1"/>
          </p:cNvGraphicFramePr>
          <p:nvPr/>
        </p:nvGraphicFramePr>
        <p:xfrm>
          <a:off x="684213" y="1557338"/>
          <a:ext cx="7848600" cy="4248150"/>
        </p:xfrm>
        <a:graphic>
          <a:graphicData uri="http://schemas.openxmlformats.org/presentationml/2006/ole">
            <mc:AlternateContent xmlns:mc="http://schemas.openxmlformats.org/markup-compatibility/2006">
              <mc:Choice xmlns:v="urn:schemas-microsoft-com:vml" Requires="v">
                <p:oleObj spid="_x0000_s44059" name="图表" r:id="rId3" imgW="5962701" imgH="2743363" progId="Excel.Sheet.8">
                  <p:embed followColorScheme="full"/>
                </p:oleObj>
              </mc:Choice>
              <mc:Fallback>
                <p:oleObj name="图表" r:id="rId3" imgW="5962701" imgH="2743363" progId="Excel.Sheet.8">
                  <p:embed followColorScheme="full"/>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blackWhite">
                      <a:xfrm>
                        <a:off x="684213" y="1557338"/>
                        <a:ext cx="7848600"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内容占位符 2"/>
          <p:cNvSpPr txBox="1">
            <a:spLocks/>
          </p:cNvSpPr>
          <p:nvPr/>
        </p:nvSpPr>
        <p:spPr bwMode="auto">
          <a:xfrm>
            <a:off x="714375" y="5857875"/>
            <a:ext cx="7000875" cy="571500"/>
          </a:xfrm>
          <a:prstGeom prst="rect">
            <a:avLst/>
          </a:prstGeom>
          <a:ln>
            <a:solidFill>
              <a:schemeClr val="bg1"/>
            </a:solidFill>
            <a:headEnd/>
            <a:tailEnd/>
          </a:ln>
        </p:spPr>
        <p:style>
          <a:lnRef idx="2">
            <a:schemeClr val="accent2"/>
          </a:lnRef>
          <a:fillRef idx="1">
            <a:schemeClr val="lt1"/>
          </a:fillRef>
          <a:effectRef idx="0">
            <a:schemeClr val="accent2"/>
          </a:effectRef>
          <a:fontRef idx="minor">
            <a:schemeClr val="dk1"/>
          </a:fontRef>
        </p:style>
        <p:txBody>
          <a:bodyPr/>
          <a:lstStyle/>
          <a:p>
            <a:pPr marL="342900" indent="-342900" eaLnBrk="0" hangingPunct="0">
              <a:lnSpc>
                <a:spcPct val="120000"/>
              </a:lnSpc>
              <a:spcBef>
                <a:spcPts val="600"/>
              </a:spcBef>
              <a:buClr>
                <a:srgbClr val="0033CC"/>
              </a:buClr>
              <a:buFont typeface="Arial" pitchFamily="34" charset="0"/>
              <a:buNone/>
              <a:defRPr/>
            </a:pPr>
            <a:r>
              <a:rPr lang="zh-CN" altLang="en-US" sz="2400" b="1" dirty="0">
                <a:latin typeface="黑体" pitchFamily="49" charset="-122"/>
                <a:ea typeface="黑体" pitchFamily="49" charset="-122"/>
              </a:rPr>
              <a:t>博士论文影响因子逐年上升</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a:t>
            </a:r>
            <a:r>
              <a:rPr lang="zh-CN" altLang="en-US" dirty="0" smtClean="0"/>
              <a:t>、奖助体系</a:t>
            </a:r>
            <a:endParaRPr lang="zh-CN" altLang="en-US" dirty="0"/>
          </a:p>
        </p:txBody>
      </p:sp>
      <p:sp>
        <p:nvSpPr>
          <p:cNvPr id="3" name="内容占位符 2"/>
          <p:cNvSpPr>
            <a:spLocks noGrp="1"/>
          </p:cNvSpPr>
          <p:nvPr>
            <p:ph idx="1"/>
          </p:nvPr>
        </p:nvSpPr>
        <p:spPr/>
        <p:txBody>
          <a:bodyPr/>
          <a:lstStyle/>
          <a:p>
            <a:r>
              <a:rPr lang="zh-CN" altLang="en-US" dirty="0" smtClean="0"/>
              <a:t>助教</a:t>
            </a:r>
            <a:endParaRPr lang="en-US" altLang="zh-CN" dirty="0" smtClean="0"/>
          </a:p>
          <a:p>
            <a:r>
              <a:rPr lang="zh-CN" altLang="en-US" dirty="0" smtClean="0"/>
              <a:t>助研</a:t>
            </a:r>
            <a:endParaRPr lang="en-US" altLang="zh-CN" dirty="0" smtClean="0"/>
          </a:p>
          <a:p>
            <a:r>
              <a:rPr lang="zh-CN" altLang="en-US" dirty="0" smtClean="0"/>
              <a:t>奖学金</a:t>
            </a:r>
            <a:endParaRPr lang="en-US" altLang="zh-CN" dirty="0" smtClean="0"/>
          </a:p>
          <a:p>
            <a:endParaRPr lang="zh-CN" altLang="en-US" dirty="0"/>
          </a:p>
        </p:txBody>
      </p:sp>
    </p:spTree>
    <p:extLst>
      <p:ext uri="{BB962C8B-B14F-4D97-AF65-F5344CB8AC3E}">
        <p14:creationId xmlns:p14="http://schemas.microsoft.com/office/powerpoint/2010/main" val="2368677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日期占位符 3"/>
          <p:cNvSpPr>
            <a:spLocks noGrp="1"/>
          </p:cNvSpPr>
          <p:nvPr>
            <p:ph type="dt" sz="quarter" idx="4294967295"/>
          </p:nvPr>
        </p:nvSpPr>
        <p:spPr bwMode="auto">
          <a:xfrm>
            <a:off x="914400" y="6251575"/>
            <a:ext cx="19812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7F195C5-479B-4249-98C0-BA6F01703978}" type="datetime1">
              <a:rPr lang="zh-CN" altLang="en-US"/>
              <a:pPr eaLnBrk="1" hangingPunct="1"/>
              <a:t>2013/9/4</a:t>
            </a:fld>
            <a:endParaRPr lang="en-US" altLang="zh-CN"/>
          </a:p>
        </p:txBody>
      </p:sp>
      <p:sp>
        <p:nvSpPr>
          <p:cNvPr id="46083" name="灯片编号占位符 5"/>
          <p:cNvSpPr>
            <a:spLocks noGrp="1"/>
          </p:cNvSpPr>
          <p:nvPr>
            <p:ph type="sldNum" sz="quarter" idx="4294967295"/>
          </p:nvPr>
        </p:nvSpPr>
        <p:spPr bwMode="auto">
          <a:xfrm>
            <a:off x="67818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D528B104-CB9A-4D57-B913-A24ADCFEA927}" type="slidenum">
              <a:rPr lang="en-US" altLang="zh-CN"/>
              <a:pPr eaLnBrk="1" hangingPunct="1"/>
              <a:t>27</a:t>
            </a:fld>
            <a:endParaRPr lang="en-US" altLang="zh-CN"/>
          </a:p>
        </p:txBody>
      </p:sp>
      <p:sp>
        <p:nvSpPr>
          <p:cNvPr id="11268" name="Rectangle 2"/>
          <p:cNvSpPr>
            <a:spLocks noGrp="1" noChangeArrowheads="1"/>
          </p:cNvSpPr>
          <p:nvPr>
            <p:ph type="title"/>
          </p:nvPr>
        </p:nvSpPr>
        <p:spPr>
          <a:xfrm>
            <a:off x="684213" y="333375"/>
            <a:ext cx="6553200" cy="636588"/>
          </a:xfrm>
        </p:spPr>
        <p:txBody>
          <a:bodyPr>
            <a:normAutofit fontScale="90000"/>
          </a:bodyPr>
          <a:lstStyle/>
          <a:p>
            <a:pPr eaLnBrk="1" hangingPunct="1">
              <a:lnSpc>
                <a:spcPct val="110000"/>
              </a:lnSpc>
              <a:defRPr/>
            </a:pPr>
            <a:r>
              <a:rPr lang="zh-CN" altLang="en-US" dirty="0" smtClean="0">
                <a:solidFill>
                  <a:schemeClr val="accent2"/>
                </a:solidFill>
                <a:latin typeface="黑体" pitchFamily="2" charset="-122"/>
                <a:ea typeface="黑体" pitchFamily="2" charset="-122"/>
              </a:rPr>
              <a:t>研究生助教岗位</a:t>
            </a:r>
            <a:endParaRPr lang="zh-CN" altLang="en-US" sz="3600" dirty="0" smtClean="0">
              <a:solidFill>
                <a:schemeClr val="accent2"/>
              </a:solidFill>
              <a:latin typeface="黑体" pitchFamily="2" charset="-122"/>
              <a:ea typeface="黑体" pitchFamily="2" charset="-122"/>
            </a:endParaRPr>
          </a:p>
        </p:txBody>
      </p:sp>
      <p:sp>
        <p:nvSpPr>
          <p:cNvPr id="11269" name="Rectangle 3"/>
          <p:cNvSpPr>
            <a:spLocks noGrp="1" noChangeArrowheads="1"/>
          </p:cNvSpPr>
          <p:nvPr>
            <p:ph type="body" idx="1"/>
          </p:nvPr>
        </p:nvSpPr>
        <p:spPr>
          <a:xfrm>
            <a:off x="755650" y="1484313"/>
            <a:ext cx="7561263" cy="4535487"/>
          </a:xfrm>
        </p:spPr>
        <p:txBody>
          <a:bodyPr/>
          <a:lstStyle/>
          <a:p>
            <a:pPr marL="363538" indent="-363538" algn="just" eaLnBrk="1" hangingPunct="1">
              <a:lnSpc>
                <a:spcPct val="125000"/>
              </a:lnSpc>
              <a:spcBef>
                <a:spcPct val="0"/>
              </a:spcBef>
              <a:buFont typeface="Arial" charset="0"/>
              <a:buChar char="•"/>
              <a:defRPr/>
            </a:pPr>
            <a:r>
              <a:rPr lang="zh-CN" altLang="en-US" sz="2800" b="1" dirty="0" smtClean="0">
                <a:latin typeface="幼圆" pitchFamily="49" charset="-122"/>
                <a:ea typeface="幼圆" pitchFamily="49" charset="-122"/>
              </a:rPr>
              <a:t>岗位的职责（每学年提供一千多个</a:t>
            </a:r>
            <a:r>
              <a:rPr lang="zh-CN" altLang="en-US" sz="2400" b="1" dirty="0" smtClean="0">
                <a:latin typeface="幼圆" pitchFamily="49" charset="-122"/>
                <a:ea typeface="幼圆" pitchFamily="49" charset="-122"/>
              </a:rPr>
              <a:t>助教岗位</a:t>
            </a:r>
            <a:r>
              <a:rPr lang="zh-CN" altLang="en-US" sz="2800" b="1" dirty="0" smtClean="0">
                <a:latin typeface="幼圆" pitchFamily="49" charset="-122"/>
                <a:ea typeface="幼圆" pitchFamily="49" charset="-122"/>
              </a:rPr>
              <a:t>）</a:t>
            </a:r>
          </a:p>
          <a:p>
            <a:pPr marL="534988" lvl="1" indent="-134938" algn="just" eaLnBrk="1" hangingPunct="1">
              <a:lnSpc>
                <a:spcPct val="135000"/>
              </a:lnSpc>
              <a:spcBef>
                <a:spcPct val="10000"/>
              </a:spcBef>
              <a:buFont typeface="Wingdings" pitchFamily="2" charset="2"/>
              <a:buNone/>
              <a:defRPr/>
            </a:pPr>
            <a:r>
              <a:rPr lang="en-US" altLang="zh-CN" sz="2000" b="1" dirty="0" smtClean="0">
                <a:latin typeface="+mn-ea"/>
                <a:ea typeface="+mn-ea"/>
              </a:rPr>
              <a:t>1.</a:t>
            </a:r>
            <a:r>
              <a:rPr lang="zh-CN" altLang="en-US" sz="2000" b="1" dirty="0" smtClean="0">
                <a:latin typeface="+mn-ea"/>
                <a:ea typeface="+mn-ea"/>
              </a:rPr>
              <a:t>理论课程助教的基本职责：随堂听课，答疑、辅导、习题与讨论课等，</a:t>
            </a:r>
            <a:r>
              <a:rPr lang="en-US" altLang="zh-CN" sz="2000" b="1" dirty="0" smtClean="0">
                <a:latin typeface="+mn-ea"/>
                <a:ea typeface="+mn-ea"/>
              </a:rPr>
              <a:t>100</a:t>
            </a:r>
            <a:r>
              <a:rPr lang="zh-CN" altLang="en-US" sz="2000" b="1" dirty="0" smtClean="0">
                <a:latin typeface="+mn-ea"/>
                <a:ea typeface="+mn-ea"/>
              </a:rPr>
              <a:t>％批改作业，监考与阅卷，以及主讲教师布置的其它相关工作。</a:t>
            </a:r>
          </a:p>
          <a:p>
            <a:pPr marL="534988" lvl="1" indent="-134938" algn="just" eaLnBrk="1" hangingPunct="1">
              <a:lnSpc>
                <a:spcPct val="135000"/>
              </a:lnSpc>
              <a:spcBef>
                <a:spcPct val="10000"/>
              </a:spcBef>
              <a:buFont typeface="Wingdings" pitchFamily="2" charset="2"/>
              <a:buNone/>
              <a:defRPr/>
            </a:pPr>
            <a:r>
              <a:rPr lang="en-US" altLang="zh-CN" sz="2000" b="1" dirty="0" smtClean="0">
                <a:latin typeface="+mn-ea"/>
                <a:ea typeface="+mn-ea"/>
              </a:rPr>
              <a:t>2.</a:t>
            </a:r>
            <a:r>
              <a:rPr lang="zh-CN" altLang="en-US" sz="2000" b="1" dirty="0" smtClean="0">
                <a:latin typeface="+mn-ea"/>
                <a:ea typeface="+mn-ea"/>
              </a:rPr>
              <a:t>实验课程助教的基本职责：实验课前预习与准备</a:t>
            </a:r>
            <a:r>
              <a:rPr lang="en-US" altLang="zh-CN" sz="2000" b="1" dirty="0" smtClean="0">
                <a:latin typeface="+mn-ea"/>
                <a:ea typeface="+mn-ea"/>
              </a:rPr>
              <a:t>,</a:t>
            </a:r>
            <a:r>
              <a:rPr lang="zh-CN" altLang="en-US" sz="2000" b="1" dirty="0" smtClean="0">
                <a:latin typeface="+mn-ea"/>
                <a:ea typeface="+mn-ea"/>
              </a:rPr>
              <a:t>学生实验前的讲解与实验过程指导，</a:t>
            </a:r>
            <a:r>
              <a:rPr lang="en-US" altLang="zh-CN" sz="2000" b="1" dirty="0" smtClean="0">
                <a:latin typeface="+mn-ea"/>
                <a:ea typeface="+mn-ea"/>
              </a:rPr>
              <a:t>100</a:t>
            </a:r>
            <a:r>
              <a:rPr lang="zh-CN" altLang="en-US" sz="2000" b="1" dirty="0" smtClean="0">
                <a:latin typeface="+mn-ea"/>
                <a:ea typeface="+mn-ea"/>
              </a:rPr>
              <a:t>％批改实验报告，组织答疑、讨论和课程总结等教学活动</a:t>
            </a:r>
            <a:r>
              <a:rPr lang="en-US" altLang="zh-CN" sz="2000" b="1" dirty="0" smtClean="0">
                <a:latin typeface="+mn-ea"/>
                <a:ea typeface="+mn-ea"/>
              </a:rPr>
              <a:t>,</a:t>
            </a:r>
            <a:r>
              <a:rPr lang="zh-CN" altLang="en-US" sz="2000" b="1" dirty="0" smtClean="0">
                <a:latin typeface="+mn-ea"/>
                <a:ea typeface="+mn-ea"/>
              </a:rPr>
              <a:t>以及实验课程教师布置的其它相关工作。 </a:t>
            </a: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日期占位符 3"/>
          <p:cNvSpPr>
            <a:spLocks noGrp="1"/>
          </p:cNvSpPr>
          <p:nvPr>
            <p:ph type="dt" sz="quarter" idx="4294967295"/>
          </p:nvPr>
        </p:nvSpPr>
        <p:spPr bwMode="auto">
          <a:xfrm>
            <a:off x="914400" y="6251575"/>
            <a:ext cx="19812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2E5ABEA-E4D4-46C0-B3DE-B09355586D3C}" type="datetime1">
              <a:rPr lang="zh-CN" altLang="en-US"/>
              <a:pPr eaLnBrk="1" hangingPunct="1"/>
              <a:t>2013/9/4</a:t>
            </a:fld>
            <a:endParaRPr lang="en-US" altLang="zh-CN"/>
          </a:p>
        </p:txBody>
      </p:sp>
      <p:sp>
        <p:nvSpPr>
          <p:cNvPr id="47107" name="灯片编号占位符 5"/>
          <p:cNvSpPr>
            <a:spLocks noGrp="1"/>
          </p:cNvSpPr>
          <p:nvPr>
            <p:ph type="sldNum" sz="quarter" idx="4294967295"/>
          </p:nvPr>
        </p:nvSpPr>
        <p:spPr bwMode="auto">
          <a:xfrm>
            <a:off x="67818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96F4224B-982B-4AC1-A89F-873ED867973C}" type="slidenum">
              <a:rPr lang="en-US" altLang="zh-CN"/>
              <a:pPr eaLnBrk="1" hangingPunct="1"/>
              <a:t>28</a:t>
            </a:fld>
            <a:endParaRPr lang="en-US" altLang="zh-CN"/>
          </a:p>
        </p:txBody>
      </p:sp>
      <p:pic>
        <p:nvPicPr>
          <p:cNvPr id="47108" name="Picture 3" descr="8-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836613"/>
            <a:ext cx="8278813"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日期占位符 3"/>
          <p:cNvSpPr>
            <a:spLocks noGrp="1"/>
          </p:cNvSpPr>
          <p:nvPr>
            <p:ph type="dt" sz="quarter" idx="4294967295"/>
          </p:nvPr>
        </p:nvSpPr>
        <p:spPr bwMode="auto">
          <a:xfrm>
            <a:off x="914400" y="6251575"/>
            <a:ext cx="19812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077D0998-5444-4B38-B8A8-178464F6BEC3}" type="datetime1">
              <a:rPr lang="zh-CN" altLang="en-US"/>
              <a:pPr eaLnBrk="1" hangingPunct="1"/>
              <a:t>2013/9/4</a:t>
            </a:fld>
            <a:endParaRPr lang="en-US" altLang="zh-CN"/>
          </a:p>
        </p:txBody>
      </p:sp>
      <p:sp>
        <p:nvSpPr>
          <p:cNvPr id="48131" name="灯片编号占位符 5"/>
          <p:cNvSpPr>
            <a:spLocks noGrp="1"/>
          </p:cNvSpPr>
          <p:nvPr>
            <p:ph type="sldNum" sz="quarter" idx="4294967295"/>
          </p:nvPr>
        </p:nvSpPr>
        <p:spPr bwMode="auto">
          <a:xfrm>
            <a:off x="67818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7D0EE79-724C-4C34-95F9-BF808EAF19F2}" type="slidenum">
              <a:rPr lang="en-US" altLang="zh-CN"/>
              <a:pPr eaLnBrk="1" hangingPunct="1"/>
              <a:t>29</a:t>
            </a:fld>
            <a:endParaRPr lang="en-US" altLang="zh-CN"/>
          </a:p>
        </p:txBody>
      </p:sp>
      <p:sp>
        <p:nvSpPr>
          <p:cNvPr id="13316" name="Rectangle 2"/>
          <p:cNvSpPr>
            <a:spLocks noGrp="1" noChangeArrowheads="1"/>
          </p:cNvSpPr>
          <p:nvPr>
            <p:ph type="title"/>
          </p:nvPr>
        </p:nvSpPr>
        <p:spPr>
          <a:xfrm>
            <a:off x="611188" y="404813"/>
            <a:ext cx="7705725" cy="636587"/>
          </a:xfrm>
        </p:spPr>
        <p:txBody>
          <a:bodyPr>
            <a:normAutofit fontScale="90000"/>
          </a:bodyPr>
          <a:lstStyle/>
          <a:p>
            <a:pPr eaLnBrk="1" hangingPunct="1">
              <a:lnSpc>
                <a:spcPct val="110000"/>
              </a:lnSpc>
              <a:defRPr/>
            </a:pPr>
            <a:r>
              <a:rPr lang="zh-CN" altLang="en-US" dirty="0" smtClean="0">
                <a:solidFill>
                  <a:schemeClr val="accent2"/>
                </a:solidFill>
                <a:latin typeface="黑体" pitchFamily="2" charset="-122"/>
                <a:ea typeface="黑体" pitchFamily="2" charset="-122"/>
              </a:rPr>
              <a:t>研究生助研岗位</a:t>
            </a:r>
          </a:p>
        </p:txBody>
      </p:sp>
      <p:sp>
        <p:nvSpPr>
          <p:cNvPr id="13317" name="Rectangle 3"/>
          <p:cNvSpPr>
            <a:spLocks noGrp="1" noChangeArrowheads="1"/>
          </p:cNvSpPr>
          <p:nvPr>
            <p:ph type="body" idx="1"/>
          </p:nvPr>
        </p:nvSpPr>
        <p:spPr>
          <a:xfrm>
            <a:off x="828675" y="1557338"/>
            <a:ext cx="7631113" cy="4608512"/>
          </a:xfrm>
        </p:spPr>
        <p:txBody>
          <a:bodyPr/>
          <a:lstStyle/>
          <a:p>
            <a:pPr marL="290513" indent="-290513" algn="just" eaLnBrk="1" hangingPunct="1">
              <a:lnSpc>
                <a:spcPct val="135000"/>
              </a:lnSpc>
              <a:spcBef>
                <a:spcPct val="0"/>
              </a:spcBef>
              <a:buFont typeface="Wingdings" pitchFamily="2" charset="2"/>
              <a:buNone/>
              <a:defRPr/>
            </a:pPr>
            <a:r>
              <a:rPr lang="en-US" altLang="zh-CN" sz="2600" b="1" dirty="0" smtClean="0">
                <a:latin typeface="+mn-ea"/>
                <a:ea typeface="+mn-ea"/>
              </a:rPr>
              <a:t>1.</a:t>
            </a:r>
            <a:r>
              <a:rPr lang="zh-CN" altLang="en-US" sz="2600" b="1" dirty="0" smtClean="0">
                <a:latin typeface="+mn-ea"/>
                <a:ea typeface="+mn-ea"/>
              </a:rPr>
              <a:t>助研岗位的设置：在研究生中设立助研岗位（不含代培生、委培生、在职生等），原则上各级岗位聘任对象为：</a:t>
            </a:r>
          </a:p>
          <a:p>
            <a:pPr marL="1243013" lvl="1" algn="just" eaLnBrk="1" hangingPunct="1">
              <a:lnSpc>
                <a:spcPct val="135000"/>
              </a:lnSpc>
              <a:spcBef>
                <a:spcPct val="0"/>
              </a:spcBef>
              <a:buFont typeface="Arial" charset="0"/>
              <a:buChar char="–"/>
              <a:defRPr/>
            </a:pPr>
            <a:r>
              <a:rPr lang="zh-CN" altLang="en-US" sz="2400" b="1" dirty="0" smtClean="0">
                <a:latin typeface="+mn-ea"/>
                <a:ea typeface="+mn-ea"/>
              </a:rPr>
              <a:t>博</a:t>
            </a:r>
            <a:r>
              <a:rPr lang="en-US" altLang="zh-CN" sz="2400" b="1" dirty="0" smtClean="0">
                <a:latin typeface="+mn-ea"/>
                <a:ea typeface="+mn-ea"/>
              </a:rPr>
              <a:t>A</a:t>
            </a:r>
            <a:r>
              <a:rPr lang="zh-CN" altLang="en-US" sz="2400" b="1" dirty="0" smtClean="0">
                <a:latin typeface="+mn-ea"/>
                <a:ea typeface="+mn-ea"/>
              </a:rPr>
              <a:t>系列岗</a:t>
            </a:r>
            <a:r>
              <a:rPr lang="en-US" altLang="zh-CN" sz="2400" b="1" dirty="0" smtClean="0">
                <a:latin typeface="+mn-ea"/>
                <a:ea typeface="+mn-ea"/>
              </a:rPr>
              <a:t> </a:t>
            </a:r>
            <a:r>
              <a:rPr lang="zh-CN" altLang="en-US" sz="2400" b="1" dirty="0" smtClean="0">
                <a:latin typeface="+mn-ea"/>
                <a:ea typeface="+mn-ea"/>
              </a:rPr>
              <a:t>、博</a:t>
            </a:r>
            <a:r>
              <a:rPr lang="en-US" altLang="zh-CN" sz="2400" b="1" dirty="0" smtClean="0">
                <a:latin typeface="+mn-ea"/>
                <a:ea typeface="+mn-ea"/>
              </a:rPr>
              <a:t>B </a:t>
            </a:r>
            <a:r>
              <a:rPr lang="zh-CN" altLang="en-US" sz="2400" b="1" dirty="0" smtClean="0">
                <a:latin typeface="+mn-ea"/>
                <a:ea typeface="+mn-ea"/>
              </a:rPr>
              <a:t>岗：以中高年级博士生为主</a:t>
            </a:r>
          </a:p>
          <a:p>
            <a:pPr marL="1243013" lvl="1" algn="just" eaLnBrk="1" hangingPunct="1">
              <a:lnSpc>
                <a:spcPct val="135000"/>
              </a:lnSpc>
              <a:spcBef>
                <a:spcPct val="0"/>
              </a:spcBef>
              <a:buFont typeface="Arial" charset="0"/>
              <a:buChar char="–"/>
              <a:defRPr/>
            </a:pPr>
            <a:r>
              <a:rPr lang="zh-CN" altLang="en-US" sz="2400" b="1" dirty="0" smtClean="0">
                <a:latin typeface="+mn-ea"/>
                <a:ea typeface="+mn-ea"/>
              </a:rPr>
              <a:t>博</a:t>
            </a:r>
            <a:r>
              <a:rPr lang="en-US" altLang="zh-CN" sz="2400" b="1" dirty="0" smtClean="0">
                <a:latin typeface="+mn-ea"/>
                <a:ea typeface="+mn-ea"/>
              </a:rPr>
              <a:t>B </a:t>
            </a:r>
            <a:r>
              <a:rPr lang="zh-CN" altLang="en-US" sz="2400" b="1" dirty="0" smtClean="0">
                <a:latin typeface="+mn-ea"/>
                <a:ea typeface="+mn-ea"/>
              </a:rPr>
              <a:t>、博</a:t>
            </a:r>
            <a:r>
              <a:rPr lang="en-US" altLang="zh-CN" sz="2400" b="1" dirty="0" smtClean="0">
                <a:latin typeface="+mn-ea"/>
                <a:ea typeface="+mn-ea"/>
              </a:rPr>
              <a:t>C </a:t>
            </a:r>
            <a:r>
              <a:rPr lang="zh-CN" altLang="en-US" sz="2400" b="1" dirty="0" smtClean="0">
                <a:latin typeface="+mn-ea"/>
                <a:ea typeface="+mn-ea"/>
              </a:rPr>
              <a:t>岗：以中低年级博士生为主</a:t>
            </a:r>
          </a:p>
          <a:p>
            <a:pPr marL="1243013" lvl="1" algn="just" eaLnBrk="1" hangingPunct="1">
              <a:lnSpc>
                <a:spcPct val="135000"/>
              </a:lnSpc>
              <a:spcBef>
                <a:spcPct val="0"/>
              </a:spcBef>
              <a:buFont typeface="Arial" charset="0"/>
              <a:buChar char="–"/>
              <a:defRPr/>
            </a:pPr>
            <a:r>
              <a:rPr lang="zh-CN" altLang="en-US" sz="2400" b="1" dirty="0" smtClean="0">
                <a:latin typeface="+mn-ea"/>
                <a:ea typeface="+mn-ea"/>
              </a:rPr>
              <a:t>硕</a:t>
            </a:r>
            <a:r>
              <a:rPr lang="en-US" altLang="zh-CN" sz="2400" b="1" dirty="0" smtClean="0">
                <a:latin typeface="+mn-ea"/>
                <a:ea typeface="+mn-ea"/>
              </a:rPr>
              <a:t>C </a:t>
            </a:r>
            <a:r>
              <a:rPr lang="zh-CN" altLang="en-US" sz="2400" b="1" dirty="0" smtClean="0">
                <a:latin typeface="+mn-ea"/>
                <a:ea typeface="+mn-ea"/>
              </a:rPr>
              <a:t>岗：以二年级及以上硕士生为主</a:t>
            </a:r>
          </a:p>
          <a:p>
            <a:pPr marL="1243013" lvl="1" algn="just" eaLnBrk="1" hangingPunct="1">
              <a:lnSpc>
                <a:spcPct val="135000"/>
              </a:lnSpc>
              <a:spcBef>
                <a:spcPct val="0"/>
              </a:spcBef>
              <a:buFont typeface="Arial" charset="0"/>
              <a:buChar char="–"/>
              <a:defRPr/>
            </a:pPr>
            <a:r>
              <a:rPr lang="zh-CN" altLang="en-US" sz="2400" b="1" dirty="0" smtClean="0">
                <a:latin typeface="+mn-ea"/>
                <a:ea typeface="+mn-ea"/>
              </a:rPr>
              <a:t>硕</a:t>
            </a:r>
            <a:r>
              <a:rPr lang="en-US" altLang="zh-CN" sz="2400" b="1" dirty="0" smtClean="0">
                <a:latin typeface="+mn-ea"/>
                <a:ea typeface="+mn-ea"/>
              </a:rPr>
              <a:t>D </a:t>
            </a:r>
            <a:r>
              <a:rPr lang="zh-CN" altLang="en-US" sz="2400" b="1" dirty="0" smtClean="0">
                <a:latin typeface="+mn-ea"/>
                <a:ea typeface="+mn-ea"/>
              </a:rPr>
              <a:t>岗：以一年级硕士生为主</a:t>
            </a:r>
          </a:p>
          <a:p>
            <a:pPr marL="290513" indent="-290513" algn="just" eaLnBrk="1" hangingPunct="1">
              <a:lnSpc>
                <a:spcPct val="135000"/>
              </a:lnSpc>
              <a:buFont typeface="Arial" charset="0"/>
              <a:buChar char="•"/>
              <a:defRPr/>
            </a:pPr>
            <a:r>
              <a:rPr lang="zh-CN" altLang="en-US" sz="2400" b="1" dirty="0" smtClean="0">
                <a:latin typeface="+mn-ea"/>
                <a:ea typeface="+mn-ea"/>
              </a:rPr>
              <a:t>导师可根据学生的学习工作情况自主设岗。</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研究生培养目标</a:t>
            </a:r>
            <a:endParaRPr lang="zh-CN" altLang="en-US" dirty="0"/>
          </a:p>
        </p:txBody>
      </p:sp>
      <p:sp>
        <p:nvSpPr>
          <p:cNvPr id="3" name="内容占位符 2"/>
          <p:cNvSpPr>
            <a:spLocks noGrp="1"/>
          </p:cNvSpPr>
          <p:nvPr>
            <p:ph idx="1"/>
          </p:nvPr>
        </p:nvSpPr>
        <p:spPr/>
        <p:txBody>
          <a:bodyPr/>
          <a:lstStyle/>
          <a:p>
            <a:r>
              <a:rPr lang="zh-CN" altLang="en-US" sz="2000" dirty="0" smtClean="0"/>
              <a:t>科学学位以培养杰出的科学家为目标</a:t>
            </a:r>
            <a:endParaRPr lang="en-US" altLang="zh-CN" sz="2000" dirty="0" smtClean="0"/>
          </a:p>
          <a:p>
            <a:pPr lvl="1"/>
            <a:r>
              <a:rPr lang="zh-CN" altLang="en-US" sz="1800" dirty="0" smtClean="0"/>
              <a:t>以创新能力、科研能力培养为核心</a:t>
            </a:r>
            <a:endParaRPr lang="en-US" altLang="zh-CN" sz="1800" dirty="0" smtClean="0"/>
          </a:p>
          <a:p>
            <a:pPr lvl="1"/>
            <a:r>
              <a:rPr lang="zh-CN" altLang="en-US" sz="1800" dirty="0" smtClean="0"/>
              <a:t>创造性独立开展科研工作的能力、国际学术交流能力</a:t>
            </a:r>
            <a:endParaRPr lang="en-US" altLang="zh-CN" sz="1800" dirty="0" smtClean="0"/>
          </a:p>
          <a:p>
            <a:pPr lvl="1"/>
            <a:r>
              <a:rPr lang="zh-CN" altLang="en-US" sz="1800" dirty="0" smtClean="0"/>
              <a:t>到世界一流大学或科研机构从事科研与教学工作</a:t>
            </a:r>
            <a:endParaRPr lang="en-US" altLang="zh-CN" sz="1800" dirty="0" smtClean="0"/>
          </a:p>
          <a:p>
            <a:pPr lvl="1"/>
            <a:r>
              <a:rPr lang="zh-CN" altLang="en-US" sz="1800" dirty="0" smtClean="0"/>
              <a:t>挑战最难的科学与技术问题，为人类创造知识，改变人类生活</a:t>
            </a:r>
            <a:endParaRPr lang="en-US" altLang="zh-CN" sz="1800" dirty="0" smtClean="0"/>
          </a:p>
          <a:p>
            <a:endParaRPr lang="en-US" altLang="zh-CN" sz="2000" dirty="0" smtClean="0"/>
          </a:p>
          <a:p>
            <a:r>
              <a:rPr lang="zh-CN" altLang="en-US" sz="2000" dirty="0" smtClean="0"/>
              <a:t>专业学位以培养工业界与企业界的领袖型人才为目标</a:t>
            </a:r>
            <a:endParaRPr lang="en-US" altLang="zh-CN" sz="2000" dirty="0" smtClean="0"/>
          </a:p>
          <a:p>
            <a:pPr lvl="1"/>
            <a:r>
              <a:rPr lang="zh-CN" altLang="en-US" sz="1600" dirty="0" smtClean="0"/>
              <a:t>卓越的工程师</a:t>
            </a:r>
            <a:endParaRPr lang="en-US" altLang="zh-CN" sz="1600" dirty="0" smtClean="0"/>
          </a:p>
          <a:p>
            <a:pPr lvl="1"/>
            <a:r>
              <a:rPr lang="zh-CN" altLang="en-US" sz="1600" dirty="0" smtClean="0"/>
              <a:t>伟大的企业家</a:t>
            </a:r>
            <a:endParaRPr lang="en-US" altLang="zh-CN" sz="1600" dirty="0" smtClean="0"/>
          </a:p>
          <a:p>
            <a:pPr lvl="1"/>
            <a:r>
              <a:rPr lang="zh-CN" altLang="en-US" sz="1600" dirty="0" smtClean="0"/>
              <a:t>张瑞敏、杨元庆、柳传志</a:t>
            </a:r>
            <a:r>
              <a:rPr lang="en-US" altLang="zh-CN" sz="1600" dirty="0" smtClean="0"/>
              <a:t>……</a:t>
            </a:r>
            <a:endParaRPr lang="zh-CN" altLang="en-US" sz="1600" dirty="0"/>
          </a:p>
        </p:txBody>
      </p:sp>
    </p:spTree>
    <p:extLst>
      <p:ext uri="{BB962C8B-B14F-4D97-AF65-F5344CB8AC3E}">
        <p14:creationId xmlns:p14="http://schemas.microsoft.com/office/powerpoint/2010/main" val="18755379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日期占位符 3"/>
          <p:cNvSpPr>
            <a:spLocks noGrp="1"/>
          </p:cNvSpPr>
          <p:nvPr>
            <p:ph type="dt" sz="quarter" idx="4294967295"/>
          </p:nvPr>
        </p:nvSpPr>
        <p:spPr bwMode="auto">
          <a:xfrm>
            <a:off x="914400" y="6251575"/>
            <a:ext cx="19812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202D2A6-7D8F-48E0-AFFB-C7BCC7F774C3}" type="datetime1">
              <a:rPr lang="zh-CN" altLang="en-US"/>
              <a:pPr eaLnBrk="1" hangingPunct="1"/>
              <a:t>2013/9/4</a:t>
            </a:fld>
            <a:endParaRPr lang="en-US" altLang="zh-CN"/>
          </a:p>
        </p:txBody>
      </p:sp>
      <p:sp>
        <p:nvSpPr>
          <p:cNvPr id="49155" name="灯片编号占位符 5"/>
          <p:cNvSpPr>
            <a:spLocks noGrp="1"/>
          </p:cNvSpPr>
          <p:nvPr>
            <p:ph type="sldNum" sz="quarter" idx="4294967295"/>
          </p:nvPr>
        </p:nvSpPr>
        <p:spPr bwMode="auto">
          <a:xfrm>
            <a:off x="67818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F7041F9-B0A7-4089-BF5B-55958008D6C4}" type="slidenum">
              <a:rPr lang="en-US" altLang="zh-CN"/>
              <a:pPr eaLnBrk="1" hangingPunct="1"/>
              <a:t>30</a:t>
            </a:fld>
            <a:endParaRPr lang="en-US" altLang="zh-CN"/>
          </a:p>
        </p:txBody>
      </p:sp>
      <p:sp>
        <p:nvSpPr>
          <p:cNvPr id="14340" name="Rectangle 2"/>
          <p:cNvSpPr>
            <a:spLocks noGrp="1" noChangeArrowheads="1"/>
          </p:cNvSpPr>
          <p:nvPr>
            <p:ph type="title"/>
          </p:nvPr>
        </p:nvSpPr>
        <p:spPr>
          <a:xfrm>
            <a:off x="611188" y="344488"/>
            <a:ext cx="7632700" cy="636587"/>
          </a:xfrm>
        </p:spPr>
        <p:txBody>
          <a:bodyPr>
            <a:normAutofit fontScale="90000"/>
          </a:bodyPr>
          <a:lstStyle/>
          <a:p>
            <a:pPr eaLnBrk="1" hangingPunct="1">
              <a:lnSpc>
                <a:spcPct val="110000"/>
              </a:lnSpc>
              <a:defRPr/>
            </a:pPr>
            <a:r>
              <a:rPr lang="zh-CN" altLang="en-US" dirty="0" smtClean="0">
                <a:solidFill>
                  <a:schemeClr val="accent2"/>
                </a:solidFill>
                <a:latin typeface="黑体" pitchFamily="2" charset="-122"/>
                <a:ea typeface="黑体" pitchFamily="2" charset="-122"/>
              </a:rPr>
              <a:t>研究生助研岗位</a:t>
            </a:r>
            <a:endParaRPr lang="zh-CN" altLang="en-US" sz="3600" dirty="0" smtClean="0">
              <a:solidFill>
                <a:schemeClr val="accent2"/>
              </a:solidFill>
              <a:latin typeface="黑体" pitchFamily="2" charset="-122"/>
              <a:ea typeface="黑体" pitchFamily="2" charset="-122"/>
            </a:endParaRPr>
          </a:p>
        </p:txBody>
      </p:sp>
      <p:sp>
        <p:nvSpPr>
          <p:cNvPr id="14341" name="Rectangle 3"/>
          <p:cNvSpPr>
            <a:spLocks noGrp="1" noChangeArrowheads="1"/>
          </p:cNvSpPr>
          <p:nvPr>
            <p:ph type="body" idx="1"/>
          </p:nvPr>
        </p:nvSpPr>
        <p:spPr>
          <a:xfrm>
            <a:off x="755650" y="1557338"/>
            <a:ext cx="7704138" cy="4535487"/>
          </a:xfrm>
        </p:spPr>
        <p:txBody>
          <a:bodyPr/>
          <a:lstStyle/>
          <a:p>
            <a:pPr marL="290513" indent="-290513" algn="just" eaLnBrk="1" hangingPunct="1">
              <a:lnSpc>
                <a:spcPct val="125000"/>
              </a:lnSpc>
              <a:spcBef>
                <a:spcPct val="0"/>
              </a:spcBef>
              <a:buFont typeface="Wingdings" pitchFamily="2" charset="2"/>
              <a:buNone/>
              <a:defRPr/>
            </a:pPr>
            <a:r>
              <a:rPr lang="en-US" altLang="zh-CN" sz="2800" b="1" dirty="0" smtClean="0">
                <a:latin typeface="+mn-ea"/>
                <a:ea typeface="+mn-ea"/>
              </a:rPr>
              <a:t>2.</a:t>
            </a:r>
            <a:r>
              <a:rPr lang="zh-CN" altLang="en-US" sz="2800" b="1" dirty="0" smtClean="0">
                <a:latin typeface="+mn-ea"/>
                <a:ea typeface="+mn-ea"/>
              </a:rPr>
              <a:t>岗位的职责：</a:t>
            </a:r>
          </a:p>
          <a:p>
            <a:pPr marL="290513" indent="-290513" algn="just" eaLnBrk="1" hangingPunct="1">
              <a:lnSpc>
                <a:spcPct val="135000"/>
              </a:lnSpc>
              <a:spcBef>
                <a:spcPct val="15000"/>
              </a:spcBef>
              <a:buFont typeface="Arial" charset="0"/>
              <a:buChar char="•"/>
              <a:defRPr/>
            </a:pPr>
            <a:r>
              <a:rPr lang="zh-CN" altLang="en-US" sz="2400" b="1" dirty="0" smtClean="0">
                <a:latin typeface="+mn-ea"/>
                <a:ea typeface="+mn-ea"/>
              </a:rPr>
              <a:t>担任助研岗位的研究生要在导师指导下，认真完成一定的科研、开发工作量，包括与学位论文有关的工作以及导师的科研开发项目或实验室建设所必需的工作。</a:t>
            </a:r>
          </a:p>
          <a:p>
            <a:pPr marL="290513" indent="-290513" algn="just" eaLnBrk="1" hangingPunct="1">
              <a:lnSpc>
                <a:spcPct val="135000"/>
              </a:lnSpc>
              <a:spcBef>
                <a:spcPct val="0"/>
              </a:spcBef>
              <a:buFont typeface="Arial" charset="0"/>
              <a:buChar char="•"/>
              <a:defRPr/>
            </a:pPr>
            <a:r>
              <a:rPr lang="zh-CN" altLang="en-US" sz="2400" b="1" dirty="0" smtClean="0">
                <a:latin typeface="+mn-ea"/>
                <a:ea typeface="+mn-ea"/>
              </a:rPr>
              <a:t>研究生在申请助研岗位时必须明确岗位任务，对高级别助研岗位任务，应包括完成项目或发表论文的预期目标。</a:t>
            </a: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p:txBody>
          <a:bodyPr wrap="square" numCol="1" anchorCtr="0" compatLnSpc="1">
            <a:prstTxWarp prst="textNoShape">
              <a:avLst/>
            </a:prstTxWarp>
            <a:noAutofit/>
          </a:bodyPr>
          <a:lstStyle/>
          <a:p>
            <a:pPr marL="762000" indent="-762000" eaLnBrk="1" hangingPunct="1">
              <a:defRPr/>
            </a:pPr>
            <a:r>
              <a:rPr lang="zh-CN" altLang="en-US" dirty="0" smtClean="0">
                <a:effectLst>
                  <a:outerShdw blurRad="38100" dist="38100" dir="2700000" algn="tl">
                    <a:srgbClr val="C0C0C0"/>
                  </a:outerShdw>
                </a:effectLst>
              </a:rPr>
              <a:t>研究生助研岗位</a:t>
            </a:r>
          </a:p>
        </p:txBody>
      </p:sp>
      <p:sp>
        <p:nvSpPr>
          <p:cNvPr id="50231" name="内容占位符 2"/>
          <p:cNvSpPr>
            <a:spLocks noGrp="1"/>
          </p:cNvSpPr>
          <p:nvPr>
            <p:ph idx="1"/>
          </p:nvPr>
        </p:nvSpPr>
        <p:spPr>
          <a:xfrm>
            <a:off x="1043609" y="1557338"/>
            <a:ext cx="7416180" cy="4175125"/>
          </a:xfrm>
        </p:spPr>
        <p:txBody>
          <a:bodyPr lIns="36000" rIns="36000"/>
          <a:lstStyle/>
          <a:p>
            <a:pPr marL="173038" indent="-173038" eaLnBrk="1" hangingPunct="1">
              <a:lnSpc>
                <a:spcPct val="100000"/>
              </a:lnSpc>
            </a:pPr>
            <a:r>
              <a:rPr lang="zh-CN" altLang="en-US" sz="2400" b="1" dirty="0" smtClean="0">
                <a:latin typeface="黑体" panose="02010609060101010101" pitchFamily="49" charset="-122"/>
                <a:ea typeface="黑体" panose="02010609060101010101" pitchFamily="49" charset="-122"/>
              </a:rPr>
              <a:t>研究生助理研究员制度</a:t>
            </a:r>
            <a:endParaRPr lang="en-US" altLang="zh-CN" sz="2400" b="1" dirty="0" smtClean="0">
              <a:latin typeface="黑体" panose="02010609060101010101" pitchFamily="49" charset="-122"/>
              <a:ea typeface="黑体" panose="02010609060101010101" pitchFamily="49" charset="-122"/>
            </a:endParaRPr>
          </a:p>
          <a:p>
            <a:pPr marL="573088" lvl="1" indent="-173038" eaLnBrk="1" hangingPunct="1">
              <a:lnSpc>
                <a:spcPct val="100000"/>
              </a:lnSpc>
            </a:pPr>
            <a:r>
              <a:rPr lang="en-US" altLang="zh-CN" sz="2000" dirty="0" smtClean="0">
                <a:latin typeface="黑体" panose="02010609060101010101" pitchFamily="49" charset="-122"/>
                <a:ea typeface="黑体" panose="02010609060101010101" pitchFamily="49" charset="-122"/>
              </a:rPr>
              <a:t>1650</a:t>
            </a:r>
            <a:r>
              <a:rPr lang="zh-CN" altLang="en-US" sz="2000" dirty="0" smtClean="0">
                <a:latin typeface="黑体" panose="02010609060101010101" pitchFamily="49" charset="-122"/>
                <a:ea typeface="黑体" panose="02010609060101010101" pitchFamily="49" charset="-122"/>
              </a:rPr>
              <a:t>元</a:t>
            </a:r>
            <a:r>
              <a:rPr lang="en-US" altLang="zh-CN" sz="2000" dirty="0" smtClean="0">
                <a:latin typeface="黑体" panose="02010609060101010101" pitchFamily="49" charset="-122"/>
                <a:ea typeface="黑体" panose="02010609060101010101" pitchFamily="49" charset="-122"/>
              </a:rPr>
              <a:t>/</a:t>
            </a:r>
            <a:r>
              <a:rPr lang="zh-CN" altLang="en-US" sz="2000" dirty="0" smtClean="0">
                <a:latin typeface="黑体" panose="02010609060101010101" pitchFamily="49" charset="-122"/>
                <a:ea typeface="黑体" panose="02010609060101010101" pitchFamily="49" charset="-122"/>
              </a:rPr>
              <a:t>月（普通助研岗位）</a:t>
            </a:r>
            <a:endParaRPr lang="en-US" altLang="zh-CN" sz="2000" dirty="0" smtClean="0">
              <a:latin typeface="黑体" panose="02010609060101010101" pitchFamily="49" charset="-122"/>
              <a:ea typeface="黑体" panose="02010609060101010101" pitchFamily="49" charset="-122"/>
            </a:endParaRPr>
          </a:p>
          <a:p>
            <a:pPr marL="573088" lvl="1" indent="-173038" eaLnBrk="1" hangingPunct="1">
              <a:lnSpc>
                <a:spcPct val="100000"/>
              </a:lnSpc>
            </a:pPr>
            <a:r>
              <a:rPr lang="en-US" altLang="zh-CN" sz="2000" b="1" dirty="0" smtClean="0">
                <a:latin typeface="黑体" panose="02010609060101010101" pitchFamily="49" charset="-122"/>
                <a:ea typeface="黑体" panose="02010609060101010101" pitchFamily="49" charset="-122"/>
              </a:rPr>
              <a:t>3</a:t>
            </a:r>
            <a:r>
              <a:rPr lang="zh-CN" altLang="en-US" sz="2000" b="1" dirty="0" smtClean="0">
                <a:latin typeface="黑体" panose="02010609060101010101" pitchFamily="49" charset="-122"/>
                <a:ea typeface="黑体" panose="02010609060101010101" pitchFamily="49" charset="-122"/>
              </a:rPr>
              <a:t>万</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年</a:t>
            </a:r>
            <a:r>
              <a:rPr lang="zh-CN" altLang="en-US" sz="2000" dirty="0" smtClean="0">
                <a:latin typeface="黑体" panose="02010609060101010101" pitchFamily="49" charset="-122"/>
                <a:ea typeface="黑体" panose="02010609060101010101" pitchFamily="49" charset="-122"/>
              </a:rPr>
              <a:t>（研究生院配套）</a:t>
            </a:r>
            <a:endParaRPr lang="en-US" altLang="zh-CN" sz="2000" dirty="0" smtClean="0">
              <a:latin typeface="黑体" panose="02010609060101010101" pitchFamily="49" charset="-122"/>
              <a:ea typeface="黑体" panose="02010609060101010101" pitchFamily="49" charset="-122"/>
            </a:endParaRPr>
          </a:p>
          <a:p>
            <a:pPr marL="573088" lvl="1" indent="-173038" eaLnBrk="1" hangingPunct="1">
              <a:lnSpc>
                <a:spcPct val="100000"/>
              </a:lnSpc>
            </a:pPr>
            <a:r>
              <a:rPr lang="en-US" altLang="zh-CN" sz="2000" b="1" dirty="0" smtClean="0">
                <a:latin typeface="黑体" panose="02010609060101010101" pitchFamily="49" charset="-122"/>
                <a:ea typeface="黑体" panose="02010609060101010101" pitchFamily="49" charset="-122"/>
              </a:rPr>
              <a:t>4</a:t>
            </a:r>
            <a:r>
              <a:rPr lang="zh-CN" altLang="en-US" sz="2000" b="1" dirty="0" smtClean="0">
                <a:latin typeface="黑体" panose="02010609060101010101" pitchFamily="49" charset="-122"/>
                <a:ea typeface="黑体" panose="02010609060101010101" pitchFamily="49" charset="-122"/>
              </a:rPr>
              <a:t>万</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年</a:t>
            </a:r>
            <a:r>
              <a:rPr lang="zh-CN" altLang="en-US" sz="2000" dirty="0" smtClean="0">
                <a:latin typeface="黑体" panose="02010609060101010101" pitchFamily="49" charset="-122"/>
                <a:ea typeface="黑体" panose="02010609060101010101" pitchFamily="49" charset="-122"/>
              </a:rPr>
              <a:t>（人力资源部配套）</a:t>
            </a:r>
            <a:endParaRPr lang="en-US" altLang="zh-CN" sz="2000" dirty="0" smtClean="0">
              <a:latin typeface="黑体" panose="02010609060101010101" pitchFamily="49" charset="-122"/>
              <a:ea typeface="黑体" panose="02010609060101010101" pitchFamily="49" charset="-122"/>
            </a:endParaRPr>
          </a:p>
          <a:p>
            <a:pPr marL="173038" indent="-173038" eaLnBrk="1" hangingPunct="1">
              <a:lnSpc>
                <a:spcPct val="100000"/>
              </a:lnSpc>
            </a:pPr>
            <a:r>
              <a:rPr lang="zh-CN" altLang="en-US" sz="2400" b="1" dirty="0" smtClean="0">
                <a:latin typeface="黑体" panose="02010609060101010101" pitchFamily="49" charset="-122"/>
                <a:ea typeface="黑体" panose="02010609060101010101" pitchFamily="49" charset="-122"/>
              </a:rPr>
              <a:t>特殊奖学金</a:t>
            </a:r>
          </a:p>
          <a:p>
            <a:pPr marL="573088" lvl="1" indent="-173038" eaLnBrk="1" hangingPunct="1">
              <a:lnSpc>
                <a:spcPct val="100000"/>
              </a:lnSpc>
            </a:pPr>
            <a:r>
              <a:rPr lang="zh-CN" altLang="en-US" sz="2000" dirty="0" smtClean="0">
                <a:latin typeface="黑体" panose="02010609060101010101" pitchFamily="49" charset="-122"/>
                <a:ea typeface="黑体" panose="02010609060101010101" pitchFamily="49" charset="-122"/>
              </a:rPr>
              <a:t>如，在微尺度国家实验室，设立</a:t>
            </a:r>
            <a:r>
              <a:rPr lang="en-US" altLang="zh-CN" sz="2000" b="1" dirty="0" smtClean="0">
                <a:latin typeface="黑体" panose="02010609060101010101" pitchFamily="49" charset="-122"/>
                <a:ea typeface="黑体" panose="02010609060101010101" pitchFamily="49" charset="-122"/>
              </a:rPr>
              <a:t>15</a:t>
            </a:r>
            <a:r>
              <a:rPr lang="zh-CN" altLang="en-US" sz="2000" b="1" dirty="0" smtClean="0">
                <a:latin typeface="黑体" panose="02010609060101010101" pitchFamily="49" charset="-122"/>
                <a:ea typeface="黑体" panose="02010609060101010101" pitchFamily="49" charset="-122"/>
              </a:rPr>
              <a:t>万、</a:t>
            </a:r>
            <a:r>
              <a:rPr lang="en-US" altLang="zh-CN" sz="2000" b="1" dirty="0" smtClean="0">
                <a:latin typeface="黑体" panose="02010609060101010101" pitchFamily="49" charset="-122"/>
                <a:ea typeface="黑体" panose="02010609060101010101" pitchFamily="49" charset="-122"/>
              </a:rPr>
              <a:t>8</a:t>
            </a:r>
            <a:r>
              <a:rPr lang="zh-CN" altLang="en-US" sz="2000" b="1" dirty="0" smtClean="0">
                <a:latin typeface="黑体" panose="02010609060101010101" pitchFamily="49" charset="-122"/>
                <a:ea typeface="黑体" panose="02010609060101010101" pitchFamily="49" charset="-122"/>
              </a:rPr>
              <a:t>万、</a:t>
            </a:r>
            <a:r>
              <a:rPr lang="en-US" altLang="zh-CN" sz="2000" b="1" dirty="0" smtClean="0">
                <a:latin typeface="黑体" panose="02010609060101010101" pitchFamily="49" charset="-122"/>
                <a:ea typeface="黑体" panose="02010609060101010101" pitchFamily="49" charset="-122"/>
              </a:rPr>
              <a:t>5</a:t>
            </a:r>
            <a:r>
              <a:rPr lang="zh-CN" altLang="en-US" sz="2000" b="1" dirty="0" smtClean="0">
                <a:latin typeface="黑体" panose="02010609060101010101" pitchFamily="49" charset="-122"/>
                <a:ea typeface="黑体" panose="02010609060101010101" pitchFamily="49" charset="-122"/>
              </a:rPr>
              <a:t>万</a:t>
            </a:r>
            <a:r>
              <a:rPr lang="zh-CN" altLang="en-US" sz="2000" dirty="0" smtClean="0">
                <a:latin typeface="黑体" panose="02010609060101010101" pitchFamily="49" charset="-122"/>
                <a:ea typeface="黑体" panose="02010609060101010101" pitchFamily="49" charset="-122"/>
              </a:rPr>
              <a:t>不等的奖学金</a:t>
            </a:r>
            <a:endParaRPr lang="zh-CN" altLang="en-US" sz="2400"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055" name="Group 999"/>
          <p:cNvGraphicFramePr>
            <a:graphicFrameLocks noGrp="1"/>
          </p:cNvGraphicFramePr>
          <p:nvPr>
            <p:ph/>
          </p:nvPr>
        </p:nvGraphicFramePr>
        <p:xfrm>
          <a:off x="601663" y="1484313"/>
          <a:ext cx="8280400" cy="4962527"/>
        </p:xfrm>
        <a:graphic>
          <a:graphicData uri="http://schemas.openxmlformats.org/drawingml/2006/table">
            <a:tbl>
              <a:tblPr/>
              <a:tblGrid>
                <a:gridCol w="369887"/>
                <a:gridCol w="1717675"/>
                <a:gridCol w="1800225"/>
                <a:gridCol w="598488"/>
                <a:gridCol w="2497137"/>
                <a:gridCol w="1296988"/>
              </a:tblGrid>
              <a:tr h="579157">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endParaRPr kumimoji="0" lang="zh-CN" altLang="en-US" sz="2400" b="0" i="0" u="none" strike="noStrike" cap="none" normalizeH="0" baseline="0" dirty="0" smtClean="0">
                        <a:ln>
                          <a:noFill/>
                        </a:ln>
                        <a:solidFill>
                          <a:schemeClr val="tx1"/>
                        </a:solidFill>
                        <a:effectLst/>
                        <a:latin typeface="Arial" charset="0"/>
                        <a:ea typeface="宋体" pitchFamily="2" charset="-122"/>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奖学金名称</a:t>
                      </a:r>
                      <a:endParaRPr kumimoji="0" lang="zh-CN" altLang="en-US" sz="16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设奖单位</a:t>
                      </a:r>
                      <a:endParaRPr kumimoji="0" lang="zh-CN" altLang="en-US" sz="16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设立</a:t>
                      </a:r>
                      <a:endParaRPr kumimoji="0" lang="zh-CN" altLang="en-US" sz="1600" b="1" i="0" u="none" strike="noStrike" cap="none" normalizeH="0" baseline="0" smtClean="0">
                        <a:ln>
                          <a:noFill/>
                        </a:ln>
                        <a:solidFill>
                          <a:schemeClr val="tx1"/>
                        </a:solidFill>
                        <a:effectLst/>
                        <a:latin typeface="Arial" charset="0"/>
                        <a:ea typeface="黑体" pitchFamily="2" charset="-122"/>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时间</a:t>
                      </a:r>
                      <a:endParaRPr kumimoji="0" lang="zh-CN" altLang="en-US" sz="16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奖励范围</a:t>
                      </a:r>
                      <a:endParaRPr kumimoji="0" lang="zh-CN" altLang="en-US" sz="16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奖励额度</a:t>
                      </a:r>
                      <a:endParaRPr kumimoji="0" lang="zh-CN" altLang="en-US" sz="16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6832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Times New Roman" pitchFamily="18" charset="0"/>
                          <a:ea typeface="黑体" pitchFamily="2" charset="-122"/>
                          <a:cs typeface="Times New Roman" pitchFamily="18" charset="0"/>
                        </a:rPr>
                        <a:t>1</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FF0000"/>
                          </a:solidFill>
                          <a:effectLst/>
                          <a:latin typeface="Times New Roman" pitchFamily="18" charset="0"/>
                          <a:ea typeface="黑体" pitchFamily="2" charset="-122"/>
                          <a:cs typeface="Times New Roman" pitchFamily="18" charset="0"/>
                        </a:rPr>
                        <a:t>中国科学院院长奖</a:t>
                      </a:r>
                      <a:endParaRPr kumimoji="0" lang="zh-CN" altLang="en-US" sz="1400" b="1"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rgbClr val="FF0000"/>
                          </a:solidFill>
                          <a:effectLst/>
                          <a:latin typeface="Times New Roman" pitchFamily="18" charset="0"/>
                          <a:ea typeface="黑体" pitchFamily="2" charset="-122"/>
                          <a:cs typeface="Times New Roman" pitchFamily="18" charset="0"/>
                        </a:rPr>
                        <a:t>中国科学院</a:t>
                      </a:r>
                      <a:endParaRPr kumimoji="0" lang="zh-CN" altLang="en-US"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rgbClr val="FF0000"/>
                          </a:solidFill>
                          <a:effectLst/>
                          <a:latin typeface="Times New Roman" pitchFamily="18" charset="0"/>
                          <a:ea typeface="黑体" pitchFamily="2" charset="-122"/>
                          <a:cs typeface="Times New Roman" pitchFamily="18" charset="0"/>
                        </a:rPr>
                        <a:t>1989</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rgbClr val="FF0000"/>
                          </a:solidFill>
                          <a:effectLst/>
                          <a:latin typeface="Times New Roman" pitchFamily="18" charset="0"/>
                          <a:ea typeface="黑体" pitchFamily="2" charset="-122"/>
                          <a:cs typeface="Times New Roman" pitchFamily="18" charset="0"/>
                        </a:rPr>
                        <a:t>优秀研究生</a:t>
                      </a:r>
                      <a:endParaRPr kumimoji="0" lang="zh-CN" altLang="en-US"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rgbClr val="FF0000"/>
                          </a:solidFill>
                          <a:effectLst/>
                          <a:latin typeface="Times New Roman" pitchFamily="18" charset="0"/>
                          <a:ea typeface="黑体" pitchFamily="2" charset="-122"/>
                          <a:cs typeface="Times New Roman" pitchFamily="18" charset="0"/>
                        </a:rPr>
                        <a:t>5000/2000</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58798">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2</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FF0000"/>
                          </a:solidFill>
                          <a:effectLst/>
                          <a:latin typeface="Times New Roman" pitchFamily="18" charset="0"/>
                          <a:ea typeface="黑体" pitchFamily="2" charset="-122"/>
                          <a:cs typeface="Times New Roman" pitchFamily="18" charset="0"/>
                        </a:rPr>
                        <a:t>中科院朱李月华奖</a:t>
                      </a:r>
                      <a:endParaRPr kumimoji="0" lang="zh-CN" altLang="en-US" sz="1400" b="1"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rgbClr val="FF0000"/>
                          </a:solidFill>
                          <a:effectLst/>
                          <a:latin typeface="Times New Roman" pitchFamily="18" charset="0"/>
                          <a:ea typeface="黑体" pitchFamily="2" charset="-122"/>
                          <a:cs typeface="Times New Roman" pitchFamily="18" charset="0"/>
                        </a:rPr>
                        <a:t>中国科学院</a:t>
                      </a:r>
                      <a:endParaRPr kumimoji="0" lang="zh-CN" altLang="en-US"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rgbClr val="FF0000"/>
                          </a:solidFill>
                          <a:effectLst/>
                          <a:latin typeface="Times New Roman" pitchFamily="18" charset="0"/>
                          <a:ea typeface="黑体" pitchFamily="2" charset="-122"/>
                          <a:cs typeface="Times New Roman" pitchFamily="18" charset="0"/>
                        </a:rPr>
                        <a:t>2008</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rgbClr val="FF0000"/>
                          </a:solidFill>
                          <a:effectLst/>
                          <a:latin typeface="Times New Roman" pitchFamily="18" charset="0"/>
                          <a:ea typeface="黑体" pitchFamily="2" charset="-122"/>
                          <a:cs typeface="Times New Roman" pitchFamily="18" charset="0"/>
                        </a:rPr>
                        <a:t>优秀博士研究生</a:t>
                      </a:r>
                      <a:endParaRPr kumimoji="0" lang="zh-CN" altLang="en-US"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rgbClr val="FF0000"/>
                          </a:solidFill>
                          <a:effectLst/>
                          <a:latin typeface="Times New Roman" pitchFamily="18" charset="0"/>
                          <a:ea typeface="黑体" pitchFamily="2" charset="-122"/>
                          <a:cs typeface="Times New Roman" pitchFamily="18" charset="0"/>
                        </a:rPr>
                        <a:t>5000</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41335">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3</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宝钢奖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Times New Roman" pitchFamily="18" charset="0"/>
                          <a:ea typeface="黑体" pitchFamily="2" charset="-122"/>
                          <a:cs typeface="Times New Roman" pitchFamily="18" charset="0"/>
                        </a:rPr>
                        <a:t>宝钢教育基金会</a:t>
                      </a:r>
                      <a:endParaRPr kumimoji="0" lang="zh-CN" altLang="en-US"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1993</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Times New Roman" pitchFamily="18" charset="0"/>
                          <a:ea typeface="黑体" pitchFamily="2" charset="-122"/>
                          <a:cs typeface="Times New Roman" pitchFamily="18" charset="0"/>
                        </a:rPr>
                        <a:t>高年级优秀研究生</a:t>
                      </a:r>
                      <a:endParaRPr kumimoji="0" lang="zh-CN" altLang="en-US"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Times New Roman" pitchFamily="18" charset="0"/>
                          <a:ea typeface="黑体" pitchFamily="2" charset="-122"/>
                          <a:cs typeface="Times New Roman" pitchFamily="18" charset="0"/>
                        </a:rPr>
                        <a:t>5000/10000</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60386">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4</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求是研究生奖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香港求是科技基金会</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2000</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物理、化学、生物、数学类博士生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Times New Roman" pitchFamily="18" charset="0"/>
                          <a:ea typeface="黑体" pitchFamily="2" charset="-122"/>
                          <a:cs typeface="Times New Roman" pitchFamily="18" charset="0"/>
                        </a:rPr>
                        <a:t>5000</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60386">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5</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三星奖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三星集团中国总部</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2002</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信息学院、工程学院等优秀研究生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Times New Roman" pitchFamily="18" charset="0"/>
                          <a:ea typeface="黑体" pitchFamily="2" charset="-122"/>
                          <a:cs typeface="Times New Roman" pitchFamily="18" charset="0"/>
                        </a:rPr>
                        <a:t>5000/7000/10000</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58798">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6</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华为奖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深圳华为技术公司</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1997</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电子信息和管理类优秀研究生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3000</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60386">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7</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宝洁优秀博士生奖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Times New Roman" pitchFamily="18" charset="0"/>
                          <a:ea typeface="黑体" pitchFamily="2" charset="-122"/>
                          <a:cs typeface="Times New Roman" pitchFamily="18" charset="0"/>
                        </a:rPr>
                        <a:t>中国科学院</a:t>
                      </a:r>
                      <a:endParaRPr kumimoji="0" lang="zh-CN" altLang="en-US"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1999</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化学院优秀博士研究生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Times New Roman" pitchFamily="18" charset="0"/>
                          <a:ea typeface="黑体" pitchFamily="2" charset="-122"/>
                          <a:cs typeface="Times New Roman" pitchFamily="18" charset="0"/>
                        </a:rPr>
                        <a:t>3000</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60386">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8</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招商银行拼搏奖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招商银行</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2001</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经济学、管理学、计算机等硕士生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Times New Roman" pitchFamily="18" charset="0"/>
                          <a:ea typeface="黑体" pitchFamily="2" charset="-122"/>
                          <a:cs typeface="Times New Roman" pitchFamily="18" charset="0"/>
                        </a:rPr>
                        <a:t>3000/5000</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60386">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9</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东港研究生奖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东港工贸集团公司</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2002</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化学院、生命院、地空院研究生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2000</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5722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10</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郭永怀奖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中国科学技术大学</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2003</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化学物理系、力学和机械工程系研究生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2500/5000, 3000</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3657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11</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祖同奖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中科院西安光机所</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2003</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工程科学学院研究生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1500/2000</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60386">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12</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环贸通奖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南京环贸通科技公司</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2005</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优秀研究生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3000</a:t>
                      </a:r>
                      <a:endParaRPr kumimoji="0" lang="en-US" altLang="zh-CN" sz="18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1302" name="Rectangle 5"/>
          <p:cNvSpPr>
            <a:spLocks noChangeArrowheads="1"/>
          </p:cNvSpPr>
          <p:nvPr/>
        </p:nvSpPr>
        <p:spPr bwMode="auto">
          <a:xfrm>
            <a:off x="1908175" y="411163"/>
            <a:ext cx="61928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a:solidFill>
                  <a:schemeClr val="accent2"/>
                </a:solidFill>
                <a:latin typeface="黑体" panose="02010609060101010101" pitchFamily="49" charset="-122"/>
                <a:ea typeface="黑体" panose="02010609060101010101" pitchFamily="49" charset="-122"/>
              </a:rPr>
              <a:t>研究生奖学金简介（</a:t>
            </a:r>
            <a:r>
              <a:rPr lang="en-US" altLang="zh-CN" sz="3600" b="1">
                <a:solidFill>
                  <a:schemeClr val="accent2"/>
                </a:solidFill>
                <a:latin typeface="黑体" panose="02010609060101010101" pitchFamily="49" charset="-122"/>
                <a:ea typeface="黑体" panose="02010609060101010101" pitchFamily="49" charset="-122"/>
              </a:rPr>
              <a:t>1/2</a:t>
            </a:r>
            <a:r>
              <a:rPr lang="zh-CN" altLang="en-US" sz="3600" b="1">
                <a:solidFill>
                  <a:schemeClr val="accent2"/>
                </a:solidFill>
                <a:latin typeface="黑体" panose="02010609060101010101" pitchFamily="49" charset="-122"/>
                <a:ea typeface="黑体" panose="02010609060101010101" pitchFamily="49" charset="-122"/>
              </a:rPr>
              <a:t>）</a:t>
            </a:r>
            <a:endParaRPr lang="en-US" altLang="zh-CN" sz="3600" b="1">
              <a:solidFill>
                <a:schemeClr val="accent2"/>
              </a:solidFill>
              <a:latin typeface="黑体" panose="02010609060101010101" pitchFamily="49" charset="-122"/>
              <a:ea typeface="黑体" panose="02010609060101010101" pitchFamily="49" charset="-122"/>
            </a:endParaRPr>
          </a:p>
        </p:txBody>
      </p:sp>
    </p:spTree>
  </p:cSld>
  <p:clrMapOvr>
    <a:masterClrMapping/>
  </p:clrMapOvr>
  <p:transition spd="slow">
    <p:pull dir="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71" name="Group 1043"/>
          <p:cNvGraphicFramePr>
            <a:graphicFrameLocks noGrp="1"/>
          </p:cNvGraphicFramePr>
          <p:nvPr>
            <p:ph/>
          </p:nvPr>
        </p:nvGraphicFramePr>
        <p:xfrm>
          <a:off x="611188" y="1517650"/>
          <a:ext cx="8064500" cy="5051476"/>
        </p:xfrm>
        <a:graphic>
          <a:graphicData uri="http://schemas.openxmlformats.org/drawingml/2006/table">
            <a:tbl>
              <a:tblPr/>
              <a:tblGrid>
                <a:gridCol w="360362"/>
                <a:gridCol w="1800225"/>
                <a:gridCol w="1728788"/>
                <a:gridCol w="647700"/>
                <a:gridCol w="2447925"/>
                <a:gridCol w="1079500"/>
              </a:tblGrid>
              <a:tr h="579100">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endParaRPr kumimoji="0" lang="zh-CN" altLang="en-US" sz="2400" b="0" i="0" u="none" strike="noStrike" cap="none" normalizeH="0" baseline="0" smtClean="0">
                        <a:ln>
                          <a:noFill/>
                        </a:ln>
                        <a:solidFill>
                          <a:schemeClr val="tx1"/>
                        </a:solidFill>
                        <a:effectLst/>
                        <a:latin typeface="Arial" charset="0"/>
                        <a:ea typeface="宋体" pitchFamily="2" charset="-122"/>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奖学金名称</a:t>
                      </a:r>
                      <a:endParaRPr kumimoji="0" lang="zh-CN" altLang="en-US" sz="16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设奖单位</a:t>
                      </a:r>
                      <a:endParaRPr kumimoji="0" lang="zh-CN" altLang="en-US" sz="16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设立</a:t>
                      </a:r>
                      <a:endParaRPr kumimoji="0" lang="zh-CN" altLang="en-US" sz="1600" b="1" i="0" u="none" strike="noStrike" cap="none" normalizeH="0" baseline="0" smtClean="0">
                        <a:ln>
                          <a:noFill/>
                        </a:ln>
                        <a:solidFill>
                          <a:schemeClr val="tx1"/>
                        </a:solidFill>
                        <a:effectLst/>
                        <a:latin typeface="Arial" charset="0"/>
                        <a:ea typeface="黑体" pitchFamily="2" charset="-122"/>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时间</a:t>
                      </a:r>
                      <a:endParaRPr kumimoji="0" lang="zh-CN" altLang="en-US" sz="16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奖励范围</a:t>
                      </a:r>
                      <a:endParaRPr kumimoji="0" lang="zh-CN" altLang="en-US" sz="16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奖励额度</a:t>
                      </a:r>
                      <a:endParaRPr kumimoji="0" lang="zh-CN" altLang="en-US" sz="16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2065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13</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凡谷奖学金</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凡谷电子科技公司</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2006</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电子工程与信息科学系研究生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5000/2000</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6033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14</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CASC</a:t>
                      </a: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中国航天科技集团公司</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2006</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研二以上研究生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2000/3000</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6033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15</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航天信息爱心奖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航天信息公司</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2006</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品学兼优、经济困难的研究生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2000</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6033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16</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中国惠普优秀学生奖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国家留学基金管委会</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2006</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信息及软件科学在校研究生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4000</a:t>
                      </a:r>
                      <a:endParaRPr kumimoji="0" lang="en-US" altLang="zh-CN" sz="12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1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17</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IBM</a:t>
                      </a: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中国优秀学生奖学金</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国家留学基金管委会</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2006</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信息及软件科学在校研究生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8000</a:t>
                      </a:r>
                      <a:endParaRPr kumimoji="0" lang="en-US" altLang="zh-CN" sz="12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71442">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18</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百人会英才奖学金</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百人会大中华区项目</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2006</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品学兼优、具有领导能力研究生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10000</a:t>
                      </a:r>
                      <a:endParaRPr kumimoji="0" lang="en-US" altLang="zh-CN" sz="12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6033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19</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合志奖学金</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近代力学系校友</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2007</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工程学院优秀研究生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2000</a:t>
                      </a:r>
                      <a:endParaRPr kumimoji="0" lang="en-US" altLang="zh-CN" sz="12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5718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20</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浓美奖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北京浓美防灾设备服务中心</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2007</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火灾实验室研究生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1000/5000</a:t>
                      </a:r>
                      <a:endParaRPr kumimoji="0" lang="en-US" altLang="zh-CN" sz="12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5718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21</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瑞恒达奖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北京瑞恒达科技发展公司</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2007</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火灾实验室研究生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1000/5000</a:t>
                      </a:r>
                      <a:endParaRPr kumimoji="0" lang="en-US" altLang="zh-CN" sz="12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4921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22</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优秀新生奖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中国科学技术大学</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2009</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特秀推免研究生新生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10000</a:t>
                      </a:r>
                      <a:endParaRPr kumimoji="0" lang="en-US" altLang="zh-CN" sz="12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5718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23</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苏州工业园研究生奖</a:t>
                      </a:r>
                      <a:endParaRPr kumimoji="0" lang="zh-CN" altLang="en-US" sz="1400" b="1"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苏州工业园</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2011</a:t>
                      </a:r>
                      <a:endParaRPr kumimoji="0" lang="en-US" altLang="zh-CN"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Times New Roman" pitchFamily="18" charset="0"/>
                          <a:ea typeface="黑体" pitchFamily="2" charset="-122"/>
                          <a:cs typeface="Times New Roman" pitchFamily="18" charset="0"/>
                        </a:rPr>
                        <a:t>信息、计算机、化学院和金融类研究生</a:t>
                      </a:r>
                      <a:endParaRPr kumimoji="0" lang="zh-CN" altLang="en-US" sz="18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rPr>
                        <a:t>3500</a:t>
                      </a:r>
                      <a:endParaRPr kumimoji="0" lang="en-US" altLang="zh-CN" sz="12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2319" name="Rectangle 5"/>
          <p:cNvSpPr>
            <a:spLocks noChangeArrowheads="1"/>
          </p:cNvSpPr>
          <p:nvPr/>
        </p:nvSpPr>
        <p:spPr bwMode="auto">
          <a:xfrm>
            <a:off x="1763713" y="404813"/>
            <a:ext cx="61928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chemeClr val="accent2"/>
                </a:solidFill>
                <a:latin typeface="黑体" panose="02010609060101010101" pitchFamily="49" charset="-122"/>
                <a:ea typeface="黑体" panose="02010609060101010101" pitchFamily="49" charset="-122"/>
              </a:rPr>
              <a:t>研究生奖学金简介（</a:t>
            </a:r>
            <a:r>
              <a:rPr lang="en-US" altLang="zh-CN" sz="3600" b="1">
                <a:solidFill>
                  <a:schemeClr val="accent2"/>
                </a:solidFill>
                <a:latin typeface="黑体" panose="02010609060101010101" pitchFamily="49" charset="-122"/>
                <a:ea typeface="黑体" panose="02010609060101010101" pitchFamily="49" charset="-122"/>
              </a:rPr>
              <a:t>2/2</a:t>
            </a:r>
            <a:r>
              <a:rPr lang="zh-CN" altLang="en-US" sz="3600" b="1">
                <a:solidFill>
                  <a:schemeClr val="accent2"/>
                </a:solidFill>
                <a:latin typeface="黑体" panose="02010609060101010101" pitchFamily="49" charset="-122"/>
                <a:ea typeface="黑体" panose="02010609060101010101" pitchFamily="49" charset="-122"/>
              </a:rPr>
              <a:t>）</a:t>
            </a:r>
            <a:endParaRPr lang="en-US" altLang="zh-CN" sz="3600" b="1">
              <a:solidFill>
                <a:schemeClr val="accent2"/>
              </a:solidFill>
              <a:latin typeface="黑体" panose="02010609060101010101" pitchFamily="49" charset="-122"/>
              <a:ea typeface="黑体" panose="02010609060101010101" pitchFamily="49" charset="-122"/>
            </a:endParaRPr>
          </a:p>
        </p:txBody>
      </p:sp>
    </p:spTree>
  </p:cSld>
  <p:clrMapOvr>
    <a:masterClrMapping/>
  </p:clrMapOvr>
  <p:transition spd="slow">
    <p:pull dir="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Box 2"/>
          <p:cNvSpPr txBox="1">
            <a:spLocks noChangeArrowheads="1"/>
          </p:cNvSpPr>
          <p:nvPr/>
        </p:nvSpPr>
        <p:spPr bwMode="auto">
          <a:xfrm>
            <a:off x="971550" y="2133600"/>
            <a:ext cx="72009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5400" b="1" dirty="0">
                <a:solidFill>
                  <a:srgbClr val="FF0000"/>
                </a:solidFill>
              </a:rPr>
              <a:t>预祝各位研究生学习愉快、成果丰硕！</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研究生培养的举措</a:t>
            </a:r>
            <a:endParaRPr lang="zh-CN" altLang="en-US" dirty="0"/>
          </a:p>
        </p:txBody>
      </p:sp>
      <p:sp>
        <p:nvSpPr>
          <p:cNvPr id="3" name="内容占位符 2"/>
          <p:cNvSpPr>
            <a:spLocks noGrp="1"/>
          </p:cNvSpPr>
          <p:nvPr>
            <p:ph idx="1"/>
          </p:nvPr>
        </p:nvSpPr>
        <p:spPr/>
        <p:txBody>
          <a:bodyPr/>
          <a:lstStyle/>
          <a:p>
            <a:r>
              <a:rPr lang="zh-CN" altLang="en-US" dirty="0" smtClean="0"/>
              <a:t>招生方面</a:t>
            </a:r>
            <a:endParaRPr lang="en-US" altLang="zh-CN" dirty="0" smtClean="0"/>
          </a:p>
          <a:p>
            <a:pPr lvl="1"/>
            <a:r>
              <a:rPr lang="zh-CN" altLang="en-US" dirty="0" smtClean="0"/>
              <a:t>以一级学科招生，二十七个（重点学科、学科评估、</a:t>
            </a:r>
            <a:r>
              <a:rPr lang="en-US" altLang="zh-CN" dirty="0" smtClean="0"/>
              <a:t>ESI</a:t>
            </a:r>
            <a:r>
              <a:rPr lang="zh-CN" altLang="en-US" dirty="0" smtClean="0"/>
              <a:t>排名）</a:t>
            </a:r>
            <a:endParaRPr lang="en-US" altLang="zh-CN" dirty="0" smtClean="0"/>
          </a:p>
          <a:p>
            <a:pPr lvl="1"/>
            <a:r>
              <a:rPr lang="zh-CN" altLang="en-US" dirty="0" smtClean="0"/>
              <a:t>大力接收推免生</a:t>
            </a:r>
            <a:endParaRPr lang="en-US" altLang="zh-CN" dirty="0" smtClean="0"/>
          </a:p>
          <a:p>
            <a:pPr lvl="1"/>
            <a:r>
              <a:rPr lang="zh-CN" altLang="en-US" dirty="0" smtClean="0"/>
              <a:t>主动到</a:t>
            </a:r>
            <a:r>
              <a:rPr lang="en-US" altLang="zh-CN" dirty="0" smtClean="0"/>
              <a:t>211</a:t>
            </a:r>
            <a:r>
              <a:rPr lang="zh-CN" altLang="en-US" dirty="0" smtClean="0"/>
              <a:t>、</a:t>
            </a:r>
            <a:r>
              <a:rPr lang="en-US" altLang="zh-CN" dirty="0" smtClean="0"/>
              <a:t>985</a:t>
            </a:r>
            <a:r>
              <a:rPr lang="zh-CN" altLang="en-US" dirty="0" smtClean="0"/>
              <a:t>重点高校招生</a:t>
            </a:r>
            <a:endParaRPr lang="en-US" altLang="zh-CN" dirty="0" smtClean="0"/>
          </a:p>
          <a:p>
            <a:pPr lvl="1"/>
            <a:r>
              <a:rPr lang="zh-CN" altLang="en-US" dirty="0" smtClean="0"/>
              <a:t>以硕博连读为博士招生的主要方式</a:t>
            </a:r>
            <a:endParaRPr lang="zh-CN" altLang="en-US" dirty="0"/>
          </a:p>
        </p:txBody>
      </p:sp>
    </p:spTree>
    <p:extLst>
      <p:ext uri="{BB962C8B-B14F-4D97-AF65-F5344CB8AC3E}">
        <p14:creationId xmlns:p14="http://schemas.microsoft.com/office/powerpoint/2010/main" val="1667194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培养方面</a:t>
            </a:r>
            <a:r>
              <a:rPr lang="en-US" altLang="zh-CN" dirty="0" smtClean="0"/>
              <a:t>——</a:t>
            </a:r>
            <a:r>
              <a:rPr lang="zh-CN" altLang="en-US" dirty="0" smtClean="0"/>
              <a:t>着力两手抓！</a:t>
            </a:r>
            <a:endParaRPr lang="zh-CN" altLang="en-US" dirty="0"/>
          </a:p>
        </p:txBody>
      </p:sp>
      <p:sp>
        <p:nvSpPr>
          <p:cNvPr id="3" name="内容占位符 2"/>
          <p:cNvSpPr>
            <a:spLocks noGrp="1"/>
          </p:cNvSpPr>
          <p:nvPr>
            <p:ph sz="half" idx="1"/>
          </p:nvPr>
        </p:nvSpPr>
        <p:spPr/>
        <p:txBody>
          <a:bodyPr/>
          <a:lstStyle/>
          <a:p>
            <a:r>
              <a:rPr lang="zh-CN" altLang="en-US" sz="2400" dirty="0" smtClean="0"/>
              <a:t>一是课程学习</a:t>
            </a:r>
            <a:endParaRPr lang="en-US" altLang="zh-CN" sz="2400" dirty="0" smtClean="0"/>
          </a:p>
          <a:p>
            <a:pPr lvl="1"/>
            <a:r>
              <a:rPr lang="zh-CN" altLang="en-US" sz="2000" dirty="0" smtClean="0"/>
              <a:t>改革</a:t>
            </a:r>
            <a:r>
              <a:rPr lang="zh-CN" altLang="en-US" sz="2000" dirty="0" smtClean="0"/>
              <a:t>：</a:t>
            </a:r>
            <a:endParaRPr lang="en-US" altLang="zh-CN" sz="2000" dirty="0" smtClean="0"/>
          </a:p>
          <a:p>
            <a:pPr lvl="1"/>
            <a:r>
              <a:rPr lang="zh-CN" altLang="en-US" sz="2000" dirty="0" smtClean="0"/>
              <a:t>提高</a:t>
            </a:r>
            <a:r>
              <a:rPr lang="zh-CN" altLang="en-US" sz="2000" dirty="0" smtClean="0"/>
              <a:t>质量，优化结构</a:t>
            </a:r>
            <a:endParaRPr lang="en-US" altLang="zh-CN" sz="2000" dirty="0" smtClean="0"/>
          </a:p>
          <a:p>
            <a:pPr lvl="1"/>
            <a:r>
              <a:rPr lang="zh-CN" altLang="en-US" sz="2000" dirty="0" smtClean="0"/>
              <a:t>强化主干、突出核心</a:t>
            </a:r>
            <a:endParaRPr lang="en-US" altLang="zh-CN" sz="2000" dirty="0" smtClean="0"/>
          </a:p>
          <a:p>
            <a:pPr lvl="1"/>
            <a:r>
              <a:rPr lang="zh-CN" altLang="en-US" sz="2000" dirty="0" smtClean="0"/>
              <a:t>鼓励交叉，激发创新</a:t>
            </a:r>
            <a:endParaRPr lang="en-US" altLang="zh-CN" sz="2000" dirty="0" smtClean="0"/>
          </a:p>
          <a:p>
            <a:pPr lvl="1"/>
            <a:r>
              <a:rPr lang="zh-CN" altLang="en-US" sz="2000" dirty="0" smtClean="0"/>
              <a:t>分类设计，尊重差异</a:t>
            </a:r>
            <a:endParaRPr lang="en-US" altLang="zh-CN" sz="2000" dirty="0" smtClean="0"/>
          </a:p>
          <a:p>
            <a:pPr lvl="1"/>
            <a:r>
              <a:rPr lang="zh-CN" altLang="en-US" sz="2000" dirty="0" smtClean="0"/>
              <a:t>课程学习的质与量将有较大变化</a:t>
            </a:r>
            <a:endParaRPr lang="en-US" altLang="zh-CN" sz="2000" dirty="0" smtClean="0"/>
          </a:p>
          <a:p>
            <a:pPr lvl="1"/>
            <a:r>
              <a:rPr lang="zh-CN" altLang="en-US" sz="2000" dirty="0" smtClean="0"/>
              <a:t>激励与分流</a:t>
            </a:r>
            <a:endParaRPr lang="en-US" altLang="zh-CN" sz="2000" dirty="0" smtClean="0"/>
          </a:p>
        </p:txBody>
      </p:sp>
      <p:sp>
        <p:nvSpPr>
          <p:cNvPr id="4" name="内容占位符 3"/>
          <p:cNvSpPr>
            <a:spLocks noGrp="1"/>
          </p:cNvSpPr>
          <p:nvPr>
            <p:ph sz="half" idx="2"/>
          </p:nvPr>
        </p:nvSpPr>
        <p:spPr/>
        <p:txBody>
          <a:bodyPr/>
          <a:lstStyle/>
          <a:p>
            <a:r>
              <a:rPr lang="zh-CN" altLang="en-US" dirty="0"/>
              <a:t>二是科研</a:t>
            </a:r>
            <a:r>
              <a:rPr lang="zh-CN" altLang="en-US" dirty="0" smtClean="0"/>
              <a:t>训练</a:t>
            </a:r>
            <a:endParaRPr lang="en-US" altLang="zh-CN" dirty="0" smtClean="0"/>
          </a:p>
          <a:p>
            <a:pPr lvl="1"/>
            <a:r>
              <a:rPr lang="zh-CN" altLang="en-US" dirty="0" smtClean="0"/>
              <a:t>课程学习的科研导向</a:t>
            </a:r>
            <a:endParaRPr lang="en-US" altLang="zh-CN" dirty="0" smtClean="0"/>
          </a:p>
          <a:p>
            <a:pPr lvl="1"/>
            <a:r>
              <a:rPr lang="zh-CN" altLang="en-US" dirty="0" smtClean="0"/>
              <a:t>独立开展科研工作的能力</a:t>
            </a:r>
            <a:endParaRPr lang="en-US" altLang="zh-CN" dirty="0" smtClean="0"/>
          </a:p>
          <a:p>
            <a:pPr lvl="1"/>
            <a:r>
              <a:rPr lang="zh-CN" altLang="en-US" dirty="0" smtClean="0"/>
              <a:t>国际学术交流能力</a:t>
            </a:r>
            <a:endParaRPr lang="en-US" altLang="zh-CN" dirty="0" smtClean="0"/>
          </a:p>
          <a:p>
            <a:pPr lvl="1"/>
            <a:r>
              <a:rPr lang="zh-CN" altLang="en-US" dirty="0" smtClean="0"/>
              <a:t>导师的科研指导</a:t>
            </a:r>
            <a:endParaRPr lang="en-US" altLang="zh-CN" dirty="0" smtClean="0"/>
          </a:p>
          <a:p>
            <a:pPr lvl="1"/>
            <a:r>
              <a:rPr lang="zh-CN" altLang="en-US" dirty="0" smtClean="0"/>
              <a:t>学生自身和主动性与创造性</a:t>
            </a:r>
            <a:endParaRPr lang="zh-CN" altLang="en-US" dirty="0"/>
          </a:p>
          <a:p>
            <a:endParaRPr lang="zh-CN" altLang="en-US" dirty="0"/>
          </a:p>
        </p:txBody>
      </p:sp>
    </p:spTree>
    <p:extLst>
      <p:ext uri="{BB962C8B-B14F-4D97-AF65-F5344CB8AC3E}">
        <p14:creationId xmlns:p14="http://schemas.microsoft.com/office/powerpoint/2010/main" val="3339686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学位标准</a:t>
            </a:r>
            <a:endParaRPr lang="zh-CN" altLang="en-US" dirty="0"/>
          </a:p>
        </p:txBody>
      </p:sp>
      <p:sp>
        <p:nvSpPr>
          <p:cNvPr id="5" name="内容占位符 4"/>
          <p:cNvSpPr>
            <a:spLocks noGrp="1"/>
          </p:cNvSpPr>
          <p:nvPr>
            <p:ph idx="1"/>
          </p:nvPr>
        </p:nvSpPr>
        <p:spPr/>
        <p:txBody>
          <a:bodyPr/>
          <a:lstStyle/>
          <a:p>
            <a:r>
              <a:rPr lang="zh-CN" altLang="en-US" dirty="0" smtClean="0"/>
              <a:t>围绕两个关键能力</a:t>
            </a:r>
            <a:endParaRPr lang="en-US" altLang="zh-CN" dirty="0" smtClean="0"/>
          </a:p>
          <a:p>
            <a:r>
              <a:rPr lang="zh-CN" altLang="en-US" dirty="0" smtClean="0"/>
              <a:t>学校、分学位委员会、学科、导师</a:t>
            </a:r>
            <a:endParaRPr lang="en-US" altLang="zh-CN" dirty="0" smtClean="0"/>
          </a:p>
          <a:p>
            <a:r>
              <a:rPr lang="zh-CN" altLang="en-US" dirty="0" smtClean="0"/>
              <a:t>科学论文的发表</a:t>
            </a:r>
            <a:endParaRPr lang="en-US" altLang="zh-CN" dirty="0" smtClean="0"/>
          </a:p>
          <a:p>
            <a:r>
              <a:rPr lang="zh-CN" altLang="en-US" dirty="0" smtClean="0"/>
              <a:t>每个学生需努力发表高质量的论文</a:t>
            </a:r>
            <a:endParaRPr lang="zh-CN" altLang="en-US" dirty="0"/>
          </a:p>
        </p:txBody>
      </p:sp>
    </p:spTree>
    <p:extLst>
      <p:ext uri="{BB962C8B-B14F-4D97-AF65-F5344CB8AC3E}">
        <p14:creationId xmlns:p14="http://schemas.microsoft.com/office/powerpoint/2010/main" val="2847590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2"/>
          <p:cNvSpPr>
            <a:spLocks noGrp="1"/>
          </p:cNvSpPr>
          <p:nvPr>
            <p:ph idx="1"/>
          </p:nvPr>
        </p:nvSpPr>
        <p:spPr/>
        <p:txBody>
          <a:bodyPr/>
          <a:lstStyle/>
          <a:p>
            <a:pPr marL="812800" indent="-812800" eaLnBrk="1" hangingPunct="1">
              <a:buFont typeface="+mj-lt"/>
              <a:buAutoNum type="arabicPeriod"/>
            </a:pPr>
            <a:r>
              <a:rPr lang="zh-CN" altLang="en-US" b="1" dirty="0" smtClean="0">
                <a:latin typeface="黑体" panose="02010609060101010101" pitchFamily="49" charset="-122"/>
                <a:ea typeface="黑体" panose="02010609060101010101" pitchFamily="49" charset="-122"/>
              </a:rPr>
              <a:t>研究生培养方案</a:t>
            </a:r>
          </a:p>
          <a:p>
            <a:pPr marL="812800" indent="-812800" eaLnBrk="1" hangingPunct="1">
              <a:buFont typeface="+mj-lt"/>
              <a:buAutoNum type="arabicPeriod"/>
            </a:pPr>
            <a:r>
              <a:rPr lang="zh-CN" altLang="en-US" b="1" dirty="0" smtClean="0">
                <a:latin typeface="黑体" panose="02010609060101010101" pitchFamily="49" charset="-122"/>
                <a:ea typeface="黑体" panose="02010609060101010101" pitchFamily="49" charset="-122"/>
              </a:rPr>
              <a:t>硕转博</a:t>
            </a:r>
          </a:p>
          <a:p>
            <a:pPr marL="812800" indent="-812800" eaLnBrk="1" hangingPunct="1">
              <a:buFont typeface="+mj-lt"/>
              <a:buAutoNum type="arabicPeriod"/>
            </a:pPr>
            <a:r>
              <a:rPr lang="zh-CN" altLang="en-US" b="1" dirty="0" smtClean="0">
                <a:latin typeface="黑体" panose="02010609060101010101" pitchFamily="49" charset="-122"/>
                <a:ea typeface="黑体" panose="02010609060101010101" pitchFamily="49" charset="-122"/>
              </a:rPr>
              <a:t>研究生教育创新计划</a:t>
            </a:r>
          </a:p>
          <a:p>
            <a:pPr marL="812800" indent="-812800" eaLnBrk="1" hangingPunct="1">
              <a:buFont typeface="+mj-lt"/>
              <a:buAutoNum type="arabicPeriod"/>
            </a:pPr>
            <a:r>
              <a:rPr lang="zh-CN" altLang="en-US" b="1" dirty="0" smtClean="0">
                <a:latin typeface="黑体" panose="02010609060101010101" pitchFamily="49" charset="-122"/>
                <a:ea typeface="黑体" panose="02010609060101010101" pitchFamily="49" charset="-122"/>
              </a:rPr>
              <a:t>研究生学位标准</a:t>
            </a:r>
          </a:p>
          <a:p>
            <a:pPr marL="812800" indent="-812800" eaLnBrk="1" hangingPunct="1">
              <a:buFont typeface="+mj-lt"/>
              <a:buAutoNum type="arabicPeriod"/>
            </a:pPr>
            <a:r>
              <a:rPr lang="zh-CN" altLang="en-US" b="1" dirty="0" smtClean="0">
                <a:latin typeface="黑体" panose="02010609060101010101" pitchFamily="49" charset="-122"/>
                <a:ea typeface="黑体" panose="02010609060101010101" pitchFamily="49" charset="-122"/>
              </a:rPr>
              <a:t>研究生培养质量</a:t>
            </a:r>
            <a:endParaRPr lang="en-US" altLang="zh-CN" b="1" dirty="0" smtClean="0">
              <a:latin typeface="黑体" panose="02010609060101010101" pitchFamily="49" charset="-122"/>
              <a:ea typeface="黑体" panose="02010609060101010101" pitchFamily="49" charset="-122"/>
            </a:endParaRPr>
          </a:p>
          <a:p>
            <a:pPr marL="812800" indent="-812800" eaLnBrk="1" hangingPunct="1">
              <a:buFont typeface="+mj-lt"/>
              <a:buAutoNum type="arabicPeriod"/>
            </a:pPr>
            <a:r>
              <a:rPr lang="zh-CN" altLang="en-US" b="1" dirty="0" smtClean="0">
                <a:latin typeface="黑体" panose="02010609060101010101" pitchFamily="49" charset="-122"/>
                <a:ea typeface="黑体" panose="02010609060101010101" pitchFamily="49" charset="-122"/>
              </a:rPr>
              <a:t>研究生奖学金</a:t>
            </a:r>
            <a:endParaRPr lang="en-US" altLang="zh-CN" b="1" dirty="0" smtClean="0">
              <a:latin typeface="黑体" panose="02010609060101010101" pitchFamily="49" charset="-122"/>
              <a:ea typeface="黑体" panose="02010609060101010101" pitchFamily="49" charset="-122"/>
            </a:endParaRPr>
          </a:p>
        </p:txBody>
      </p:sp>
      <p:sp>
        <p:nvSpPr>
          <p:cNvPr id="2" name="标题 1"/>
          <p:cNvSpPr>
            <a:spLocks/>
          </p:cNvSpPr>
          <p:nvPr/>
        </p:nvSpPr>
        <p:spPr bwMode="auto">
          <a:xfrm>
            <a:off x="457200" y="274638"/>
            <a:ext cx="8229600" cy="939800"/>
          </a:xfrm>
          <a:prstGeom prst="rect">
            <a:avLst/>
          </a:prstGeom>
          <a:noFill/>
          <a:ln w="9525">
            <a:noFill/>
            <a:miter lim="800000"/>
            <a:headEnd/>
            <a:tailEnd/>
          </a:ln>
        </p:spPr>
        <p:txBody>
          <a:bodyPr anchor="ctr"/>
          <a:lstStyle/>
          <a:p>
            <a:pPr marL="857250" indent="-857250" algn="ctr">
              <a:defRPr/>
            </a:pPr>
            <a:r>
              <a:rPr lang="zh-CN" altLang="en-US" sz="4800" b="1" dirty="0" smtClean="0">
                <a:solidFill>
                  <a:srgbClr val="953735"/>
                </a:solidFill>
                <a:effectLst>
                  <a:outerShdw blurRad="38100" dist="38100" dir="2700000" algn="tl">
                    <a:srgbClr val="C0C0C0"/>
                  </a:outerShdw>
                </a:effectLst>
                <a:latin typeface="微软雅黑" pitchFamily="34" charset="-122"/>
                <a:ea typeface="微软雅黑" pitchFamily="34" charset="-122"/>
              </a:rPr>
              <a:t>选择空间与资源支持</a:t>
            </a:r>
            <a:endParaRPr lang="zh-CN" altLang="en-US" sz="4800" b="1" dirty="0">
              <a:solidFill>
                <a:srgbClr val="953735"/>
              </a:solidFill>
              <a:effectLst>
                <a:outerShdw blurRad="38100" dist="38100" dir="2700000" algn="tl">
                  <a:srgbClr val="C0C0C0"/>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numCol="1" anchorCtr="0" compatLnSpc="1">
            <a:prstTxWarp prst="textNoShape">
              <a:avLst/>
            </a:prstTxWarp>
          </a:bodyPr>
          <a:lstStyle/>
          <a:p>
            <a:pPr marL="1016000" indent="-1016000" eaLnBrk="1" hangingPunct="1">
              <a:defRPr/>
            </a:pPr>
            <a:r>
              <a:rPr lang="en-US" altLang="zh-CN" dirty="0" smtClean="0">
                <a:effectLst>
                  <a:outerShdw blurRad="38100" dist="38100" dir="2700000" algn="tl">
                    <a:srgbClr val="C0C0C0"/>
                  </a:outerShdw>
                </a:effectLst>
              </a:rPr>
              <a:t>1. </a:t>
            </a:r>
            <a:r>
              <a:rPr lang="zh-CN" altLang="en-US" dirty="0" smtClean="0">
                <a:effectLst>
                  <a:outerShdw blurRad="38100" dist="38100" dir="2700000" algn="tl">
                    <a:srgbClr val="C0C0C0"/>
                  </a:outerShdw>
                </a:effectLst>
              </a:rPr>
              <a:t>培养方案</a:t>
            </a:r>
          </a:p>
        </p:txBody>
      </p:sp>
      <p:sp>
        <p:nvSpPr>
          <p:cNvPr id="17411" name="内容占位符 2"/>
          <p:cNvSpPr>
            <a:spLocks noGrp="1"/>
          </p:cNvSpPr>
          <p:nvPr>
            <p:ph idx="1"/>
          </p:nvPr>
        </p:nvSpPr>
        <p:spPr/>
        <p:txBody>
          <a:bodyPr/>
          <a:lstStyle/>
          <a:p>
            <a:pPr eaLnBrk="1" hangingPunct="1"/>
            <a:r>
              <a:rPr lang="zh-CN" altLang="en-US" sz="2800" dirty="0" smtClean="0">
                <a:latin typeface="黑体" panose="02010609060101010101" pitchFamily="49" charset="-122"/>
                <a:ea typeface="黑体" panose="02010609060101010101" pitchFamily="49" charset="-122"/>
              </a:rPr>
              <a:t>不断创新培养模式，通过招生选拔等制度改革，将以</a:t>
            </a:r>
            <a:r>
              <a:rPr lang="zh-CN" altLang="en-US" sz="2400" b="1" dirty="0" smtClean="0">
                <a:solidFill>
                  <a:srgbClr val="0000FF"/>
                </a:solidFill>
                <a:latin typeface="楷体_GB2312" pitchFamily="49" charset="-122"/>
                <a:ea typeface="楷体_GB2312" pitchFamily="49" charset="-122"/>
              </a:rPr>
              <a:t>本硕博贯通、硕博贯通</a:t>
            </a:r>
            <a:r>
              <a:rPr lang="zh-CN" altLang="en-US" sz="2800" dirty="0" smtClean="0">
                <a:latin typeface="黑体" panose="02010609060101010101" pitchFamily="49" charset="-122"/>
                <a:ea typeface="黑体" panose="02010609060101010101" pitchFamily="49" charset="-122"/>
              </a:rPr>
              <a:t>为人才培养的主要模式。</a:t>
            </a:r>
          </a:p>
          <a:p>
            <a:pPr eaLnBrk="1" hangingPunct="1"/>
            <a:endParaRPr lang="zh-CN" altLang="en-US" sz="2800" dirty="0" smtClean="0">
              <a:latin typeface="黑体" panose="02010609060101010101" pitchFamily="49" charset="-122"/>
              <a:ea typeface="黑体" panose="02010609060101010101" pitchFamily="49" charset="-122"/>
            </a:endParaRPr>
          </a:p>
          <a:p>
            <a:pPr eaLnBrk="1" hangingPunct="1"/>
            <a:r>
              <a:rPr lang="zh-CN" altLang="en-US" sz="2400" b="1" dirty="0" smtClean="0">
                <a:solidFill>
                  <a:srgbClr val="0000FF"/>
                </a:solidFill>
                <a:latin typeface="楷体_GB2312" pitchFamily="49" charset="-122"/>
                <a:ea typeface="楷体_GB2312" pitchFamily="49" charset="-122"/>
              </a:rPr>
              <a:t>根据培养高层次专门人才的要求，我校全日制研究生培养实行弹性学制，课程体系主要采取三种模式：</a:t>
            </a:r>
          </a:p>
          <a:p>
            <a:pPr marL="1254125" lvl="2" indent="-339725" eaLnBrk="1" hangingPunct="1">
              <a:buFont typeface="Wingdings" panose="05000000000000000000" pitchFamily="2" charset="2"/>
              <a:buChar char="p"/>
            </a:pPr>
            <a:r>
              <a:rPr lang="zh-CN" altLang="en-US" sz="2000" dirty="0">
                <a:latin typeface="黑体" panose="02010609060101010101" pitchFamily="49" charset="-122"/>
                <a:ea typeface="黑体" panose="02010609060101010101" pitchFamily="49" charset="-122"/>
              </a:rPr>
              <a:t>硕博一体化</a:t>
            </a:r>
            <a:r>
              <a:rPr lang="zh-CN" altLang="en-US" sz="2000" dirty="0" smtClean="0">
                <a:latin typeface="黑体" panose="02010609060101010101" pitchFamily="49" charset="-122"/>
                <a:ea typeface="黑体" panose="02010609060101010101" pitchFamily="49" charset="-122"/>
              </a:rPr>
              <a:t>模式：主流模式</a:t>
            </a:r>
            <a:endParaRPr lang="zh-CN" altLang="en-US" sz="2000" dirty="0">
              <a:latin typeface="黑体" panose="02010609060101010101" pitchFamily="49" charset="-122"/>
              <a:ea typeface="黑体" panose="02010609060101010101" pitchFamily="49" charset="-122"/>
            </a:endParaRPr>
          </a:p>
          <a:p>
            <a:pPr marL="1254125" lvl="2" indent="-339725" eaLnBrk="1" hangingPunct="1">
              <a:buFont typeface="Wingdings" panose="05000000000000000000" pitchFamily="2" charset="2"/>
              <a:buChar char="p"/>
            </a:pPr>
            <a:r>
              <a:rPr lang="zh-CN" altLang="en-US" sz="2000" dirty="0" smtClean="0">
                <a:latin typeface="黑体" panose="02010609060101010101" pitchFamily="49" charset="-122"/>
                <a:ea typeface="黑体" panose="02010609060101010101" pitchFamily="49" charset="-122"/>
              </a:rPr>
              <a:t>硕士</a:t>
            </a:r>
            <a:r>
              <a:rPr lang="zh-CN" altLang="en-US" sz="2000" dirty="0" smtClean="0">
                <a:latin typeface="黑体" panose="02010609060101010101" pitchFamily="49" charset="-122"/>
                <a:ea typeface="黑体" panose="02010609060101010101" pitchFamily="49" charset="-122"/>
              </a:rPr>
              <a:t>培养</a:t>
            </a:r>
            <a:r>
              <a:rPr lang="zh-CN" altLang="en-US" sz="2000" dirty="0" smtClean="0">
                <a:latin typeface="黑体" panose="02010609060101010101" pitchFamily="49" charset="-122"/>
                <a:ea typeface="黑体" panose="02010609060101010101" pitchFamily="49" charset="-122"/>
              </a:rPr>
              <a:t>模式：为主流模式服务</a:t>
            </a:r>
            <a:endParaRPr lang="zh-CN" altLang="en-US" sz="2800" dirty="0" smtClean="0">
              <a:latin typeface="黑体" panose="02010609060101010101" pitchFamily="49" charset="-122"/>
              <a:ea typeface="黑体" panose="02010609060101010101" pitchFamily="49" charset="-122"/>
            </a:endParaRPr>
          </a:p>
          <a:p>
            <a:pPr marL="1254125" lvl="2" indent="-339725" eaLnBrk="1" hangingPunct="1">
              <a:buFont typeface="Wingdings" panose="05000000000000000000" pitchFamily="2" charset="2"/>
              <a:buChar char="p"/>
            </a:pPr>
            <a:r>
              <a:rPr lang="zh-CN" altLang="en-US" sz="2000" dirty="0" smtClean="0">
                <a:latin typeface="黑体" panose="02010609060101010101" pitchFamily="49" charset="-122"/>
                <a:ea typeface="黑体" panose="02010609060101010101" pitchFamily="49" charset="-122"/>
              </a:rPr>
              <a:t>普通</a:t>
            </a:r>
            <a:r>
              <a:rPr lang="zh-CN" altLang="en-US" sz="2000" dirty="0" smtClean="0">
                <a:latin typeface="黑体" panose="02010609060101010101" pitchFamily="49" charset="-122"/>
                <a:ea typeface="黑体" panose="02010609060101010101" pitchFamily="49" charset="-122"/>
              </a:rPr>
              <a:t>博士培养</a:t>
            </a:r>
            <a:r>
              <a:rPr lang="zh-CN" altLang="en-US" sz="2000" dirty="0" smtClean="0">
                <a:latin typeface="黑体" panose="02010609060101010101" pitchFamily="49" charset="-122"/>
                <a:ea typeface="黑体" panose="02010609060101010101" pitchFamily="49" charset="-122"/>
              </a:rPr>
              <a:t>模式：少量补充</a:t>
            </a:r>
            <a:endParaRPr lang="zh-CN" altLang="en-US" sz="2000" dirty="0" smtClean="0">
              <a:latin typeface="黑体" panose="02010609060101010101" pitchFamily="49" charset="-122"/>
              <a:ea typeface="黑体" panose="02010609060101010101" pitchFamily="49" charset="-122"/>
            </a:endParaRPr>
          </a:p>
          <a:p>
            <a:pPr marL="1254125" lvl="2" indent="-339725" eaLnBrk="1" hangingPunct="1">
              <a:buFont typeface="Wingdings" panose="05000000000000000000" pitchFamily="2" charset="2"/>
              <a:buChar char="p"/>
            </a:pPr>
            <a:endParaRPr lang="zh-CN" altLang="en-US" sz="2000"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p:txBody>
          <a:bodyPr wrap="square" numCol="1" anchorCtr="0" compatLnSpc="1">
            <a:prstTxWarp prst="textNoShape">
              <a:avLst/>
            </a:prstTxWarp>
          </a:bodyPr>
          <a:lstStyle/>
          <a:p>
            <a:pPr marL="1016000" indent="-1016000" eaLnBrk="1" hangingPunct="1">
              <a:defRPr/>
            </a:pPr>
            <a:r>
              <a:rPr lang="en-US" altLang="zh-CN" smtClean="0">
                <a:effectLst>
                  <a:outerShdw blurRad="38100" dist="38100" dir="2700000" algn="tl">
                    <a:srgbClr val="C0C0C0"/>
                  </a:outerShdw>
                </a:effectLst>
              </a:rPr>
              <a:t>硕博一体化模式</a:t>
            </a:r>
            <a:endParaRPr lang="zh-CN" altLang="en-US" smtClean="0">
              <a:effectLst>
                <a:outerShdw blurRad="38100" dist="38100" dir="2700000" algn="tl">
                  <a:srgbClr val="C0C0C0"/>
                </a:outerShdw>
              </a:effectLst>
            </a:endParaRPr>
          </a:p>
        </p:txBody>
      </p:sp>
      <p:sp>
        <p:nvSpPr>
          <p:cNvPr id="19459" name="Rectangle 4"/>
          <p:cNvSpPr>
            <a:spLocks noChangeArrowheads="1"/>
          </p:cNvSpPr>
          <p:nvPr/>
        </p:nvSpPr>
        <p:spPr bwMode="auto">
          <a:xfrm>
            <a:off x="179388" y="1557338"/>
            <a:ext cx="86868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30000"/>
              </a:spcBef>
              <a:buClr>
                <a:srgbClr val="0000FF"/>
              </a:buClr>
              <a:buFont typeface="Wingdings" panose="05000000000000000000" pitchFamily="2" charset="2"/>
              <a:buChar char="«"/>
            </a:pPr>
            <a:r>
              <a:rPr kumimoji="1" lang="zh-CN" altLang="en-US" sz="2000" b="1" dirty="0" smtClean="0">
                <a:latin typeface="楷体_GB2312" pitchFamily="49" charset="-122"/>
                <a:ea typeface="楷体_GB2312" pitchFamily="49" charset="-122"/>
              </a:rPr>
              <a:t>包括：直博生</a:t>
            </a:r>
            <a:r>
              <a:rPr kumimoji="1" lang="en-US" altLang="zh-CN" sz="2000" b="1" dirty="0" smtClean="0">
                <a:latin typeface="楷体_GB2312" pitchFamily="49" charset="-122"/>
                <a:ea typeface="楷体_GB2312" pitchFamily="49" charset="-122"/>
              </a:rPr>
              <a:t>+</a:t>
            </a:r>
            <a:r>
              <a:rPr kumimoji="1" lang="zh-CN" altLang="en-US" sz="2000" b="1" dirty="0" smtClean="0">
                <a:latin typeface="楷体_GB2312" pitchFamily="49" charset="-122"/>
                <a:ea typeface="楷体_GB2312" pitchFamily="49" charset="-122"/>
              </a:rPr>
              <a:t>硕博连读生</a:t>
            </a:r>
            <a:endParaRPr kumimoji="1" lang="en-US" altLang="zh-CN" sz="2000" b="1" dirty="0" smtClean="0">
              <a:latin typeface="楷体_GB2312" pitchFamily="49" charset="-122"/>
              <a:ea typeface="楷体_GB2312" pitchFamily="49" charset="-122"/>
            </a:endParaRPr>
          </a:p>
          <a:p>
            <a:pPr eaLnBrk="1" hangingPunct="1">
              <a:lnSpc>
                <a:spcPct val="120000"/>
              </a:lnSpc>
              <a:spcBef>
                <a:spcPct val="30000"/>
              </a:spcBef>
              <a:buClr>
                <a:srgbClr val="0000FF"/>
              </a:buClr>
              <a:buFont typeface="Wingdings" panose="05000000000000000000" pitchFamily="2" charset="2"/>
              <a:buChar char="«"/>
            </a:pPr>
            <a:r>
              <a:rPr kumimoji="1" lang="zh-CN" altLang="en-US" sz="2000" b="1" dirty="0" smtClean="0">
                <a:latin typeface="楷体_GB2312" pitchFamily="49" charset="-122"/>
                <a:ea typeface="楷体_GB2312" pitchFamily="49" charset="-122"/>
              </a:rPr>
              <a:t>主要</a:t>
            </a:r>
            <a:r>
              <a:rPr kumimoji="1" lang="zh-CN" altLang="en-US" sz="2000" b="1" dirty="0">
                <a:latin typeface="楷体_GB2312" pitchFamily="49" charset="-122"/>
                <a:ea typeface="楷体_GB2312" pitchFamily="49" charset="-122"/>
              </a:rPr>
              <a:t>内容</a:t>
            </a:r>
          </a:p>
          <a:p>
            <a:pPr lvl="1" eaLnBrk="1" hangingPunct="1">
              <a:lnSpc>
                <a:spcPct val="120000"/>
              </a:lnSpc>
              <a:spcBef>
                <a:spcPct val="30000"/>
              </a:spcBef>
              <a:buClr>
                <a:srgbClr val="0000FF"/>
              </a:buClr>
              <a:buFont typeface="Wingdings" panose="05000000000000000000" pitchFamily="2" charset="2"/>
              <a:buChar char="«"/>
            </a:pPr>
            <a:r>
              <a:rPr kumimoji="1" lang="zh-CN" altLang="en-US" b="1" dirty="0" smtClean="0">
                <a:latin typeface="楷体_GB2312" pitchFamily="49" charset="-122"/>
                <a:ea typeface="楷体_GB2312" pitchFamily="49" charset="-122"/>
              </a:rPr>
              <a:t>硕</a:t>
            </a:r>
            <a:r>
              <a:rPr kumimoji="1" lang="zh-CN" altLang="en-US" b="1" dirty="0">
                <a:latin typeface="楷体_GB2312" pitchFamily="49" charset="-122"/>
                <a:ea typeface="楷体_GB2312" pitchFamily="49" charset="-122"/>
              </a:rPr>
              <a:t>博一体化总体学制为</a:t>
            </a:r>
            <a:r>
              <a:rPr kumimoji="1" lang="en-US" altLang="zh-CN" b="1" dirty="0">
                <a:latin typeface="楷体_GB2312" pitchFamily="49" charset="-122"/>
                <a:ea typeface="楷体_GB2312" pitchFamily="49" charset="-122"/>
              </a:rPr>
              <a:t>5-6</a:t>
            </a:r>
            <a:r>
              <a:rPr kumimoji="1" lang="zh-CN" altLang="en-US" b="1" dirty="0">
                <a:latin typeface="楷体_GB2312" pitchFamily="49" charset="-122"/>
                <a:ea typeface="楷体_GB2312" pitchFamily="49" charset="-122"/>
              </a:rPr>
              <a:t>年</a:t>
            </a:r>
          </a:p>
          <a:p>
            <a:pPr lvl="1" eaLnBrk="1" hangingPunct="1">
              <a:lnSpc>
                <a:spcPct val="120000"/>
              </a:lnSpc>
              <a:spcBef>
                <a:spcPct val="30000"/>
              </a:spcBef>
              <a:buClr>
                <a:srgbClr val="0000FF"/>
              </a:buClr>
              <a:buFont typeface="Wingdings" panose="05000000000000000000" pitchFamily="2" charset="2"/>
              <a:buChar char="«"/>
            </a:pPr>
            <a:r>
              <a:rPr kumimoji="1" lang="zh-CN" altLang="en-US" b="1" dirty="0">
                <a:latin typeface="楷体_GB2312" pitchFamily="49" charset="-122"/>
                <a:ea typeface="楷体_GB2312" pitchFamily="49" charset="-122"/>
              </a:rPr>
              <a:t>总学分不低于</a:t>
            </a:r>
            <a:r>
              <a:rPr kumimoji="1" lang="en-US" altLang="zh-CN" sz="2000" b="1" i="1" u="sng" dirty="0">
                <a:solidFill>
                  <a:srgbClr val="0000FF"/>
                </a:solidFill>
                <a:latin typeface="楷体_GB2312" pitchFamily="49" charset="-122"/>
                <a:ea typeface="楷体_GB2312" pitchFamily="49" charset="-122"/>
              </a:rPr>
              <a:t>45</a:t>
            </a:r>
            <a:r>
              <a:rPr kumimoji="1" lang="zh-CN" altLang="en-US" sz="2000" b="1" i="1" u="sng" dirty="0">
                <a:solidFill>
                  <a:srgbClr val="0000FF"/>
                </a:solidFill>
                <a:latin typeface="楷体_GB2312" pitchFamily="49" charset="-122"/>
                <a:ea typeface="楷体_GB2312" pitchFamily="49" charset="-122"/>
              </a:rPr>
              <a:t>分</a:t>
            </a:r>
            <a:r>
              <a:rPr kumimoji="1" lang="zh-CN" altLang="en-US" b="1" dirty="0">
                <a:latin typeface="楷体_GB2312" pitchFamily="49" charset="-122"/>
                <a:ea typeface="楷体_GB2312" pitchFamily="49" charset="-122"/>
              </a:rPr>
              <a:t>（包括硕士阶段）</a:t>
            </a:r>
          </a:p>
          <a:p>
            <a:pPr lvl="1" eaLnBrk="1" hangingPunct="1">
              <a:lnSpc>
                <a:spcPct val="120000"/>
              </a:lnSpc>
              <a:spcBef>
                <a:spcPct val="30000"/>
              </a:spcBef>
              <a:buClr>
                <a:srgbClr val="0000FF"/>
              </a:buClr>
              <a:buFont typeface="Wingdings" panose="05000000000000000000" pitchFamily="2" charset="2"/>
              <a:buChar char="«"/>
            </a:pPr>
            <a:r>
              <a:rPr kumimoji="1" lang="zh-CN" altLang="en-US" b="1" dirty="0">
                <a:latin typeface="楷体_GB2312" pitchFamily="49" charset="-122"/>
                <a:ea typeface="楷体_GB2312" pitchFamily="49" charset="-122"/>
              </a:rPr>
              <a:t>其中公共必修课（英语、政治</a:t>
            </a:r>
            <a:r>
              <a:rPr kumimoji="1" lang="en-US" altLang="zh-CN" b="1" dirty="0">
                <a:latin typeface="楷体_GB2312" pitchFamily="49" charset="-122"/>
                <a:ea typeface="楷体_GB2312" pitchFamily="49" charset="-122"/>
              </a:rPr>
              <a:t>I</a:t>
            </a:r>
            <a:r>
              <a:rPr kumimoji="1" lang="zh-CN" altLang="en-US" b="1" dirty="0">
                <a:latin typeface="楷体_GB2312" pitchFamily="49" charset="-122"/>
                <a:ea typeface="楷体_GB2312" pitchFamily="49" charset="-122"/>
              </a:rPr>
              <a:t>、政治</a:t>
            </a:r>
            <a:r>
              <a:rPr kumimoji="1" lang="en-US" altLang="zh-CN" b="1" dirty="0">
                <a:latin typeface="楷体_GB2312" pitchFamily="49" charset="-122"/>
                <a:ea typeface="楷体_GB2312" pitchFamily="49" charset="-122"/>
              </a:rPr>
              <a:t>II</a:t>
            </a:r>
            <a:r>
              <a:rPr kumimoji="1" lang="zh-CN" altLang="en-US" b="1" dirty="0">
                <a:latin typeface="楷体_GB2312" pitchFamily="49" charset="-122"/>
                <a:ea typeface="楷体_GB2312" pitchFamily="49" charset="-122"/>
              </a:rPr>
              <a:t>）合计学分为</a:t>
            </a:r>
            <a:r>
              <a:rPr kumimoji="1" lang="en-US" altLang="zh-CN" sz="2000" b="1" i="1" u="sng" dirty="0">
                <a:solidFill>
                  <a:srgbClr val="0000FF"/>
                </a:solidFill>
                <a:latin typeface="楷体_GB2312" pitchFamily="49" charset="-122"/>
                <a:ea typeface="楷体_GB2312" pitchFamily="49" charset="-122"/>
              </a:rPr>
              <a:t>11</a:t>
            </a:r>
            <a:r>
              <a:rPr kumimoji="1" lang="zh-CN" altLang="en-US" sz="2000" b="1" i="1" u="sng" dirty="0">
                <a:solidFill>
                  <a:srgbClr val="0000FF"/>
                </a:solidFill>
                <a:latin typeface="楷体_GB2312" pitchFamily="49" charset="-122"/>
                <a:ea typeface="楷体_GB2312" pitchFamily="49" charset="-122"/>
              </a:rPr>
              <a:t>分</a:t>
            </a:r>
          </a:p>
          <a:p>
            <a:pPr lvl="1" eaLnBrk="1" hangingPunct="1">
              <a:lnSpc>
                <a:spcPct val="120000"/>
              </a:lnSpc>
              <a:spcBef>
                <a:spcPct val="30000"/>
              </a:spcBef>
              <a:buClr>
                <a:srgbClr val="0000FF"/>
              </a:buClr>
              <a:buFont typeface="Wingdings" panose="05000000000000000000" pitchFamily="2" charset="2"/>
              <a:buChar char="«"/>
            </a:pPr>
            <a:r>
              <a:rPr kumimoji="1" lang="zh-CN" altLang="en-US" b="1" dirty="0">
                <a:latin typeface="楷体_GB2312" pitchFamily="49" charset="-122"/>
                <a:ea typeface="楷体_GB2312" pitchFamily="49" charset="-122"/>
              </a:rPr>
              <a:t>其他专业课学分</a:t>
            </a:r>
            <a:r>
              <a:rPr kumimoji="1" lang="zh-CN" altLang="en-US" sz="2000" b="1" i="1" u="sng" dirty="0">
                <a:solidFill>
                  <a:srgbClr val="0000FF"/>
                </a:solidFill>
                <a:latin typeface="楷体_GB2312" pitchFamily="49" charset="-122"/>
                <a:ea typeface="楷体_GB2312" pitchFamily="49" charset="-122"/>
              </a:rPr>
              <a:t>各学院</a:t>
            </a:r>
            <a:r>
              <a:rPr kumimoji="1" lang="zh-CN" altLang="en-US" b="1" dirty="0">
                <a:latin typeface="楷体_GB2312" pitchFamily="49" charset="-122"/>
                <a:ea typeface="楷体_GB2312" pitchFamily="49" charset="-122"/>
              </a:rPr>
              <a:t>（学科点）制定。</a:t>
            </a:r>
          </a:p>
          <a:p>
            <a:pPr eaLnBrk="1" hangingPunct="1">
              <a:lnSpc>
                <a:spcPct val="120000"/>
              </a:lnSpc>
              <a:spcBef>
                <a:spcPct val="30000"/>
              </a:spcBef>
              <a:buClr>
                <a:srgbClr val="0000FF"/>
              </a:buClr>
              <a:buFont typeface="Wingdings" panose="05000000000000000000" pitchFamily="2" charset="2"/>
              <a:buChar char="«"/>
            </a:pPr>
            <a:r>
              <a:rPr kumimoji="1" lang="zh-CN" altLang="en-US" sz="2000" b="1" dirty="0">
                <a:latin typeface="楷体_GB2312" pitchFamily="49" charset="-122"/>
                <a:ea typeface="楷体_GB2312" pitchFamily="49" charset="-122"/>
              </a:rPr>
              <a:t>硕博一体化模式将成为主要的培养模式</a:t>
            </a:r>
          </a:p>
          <a:p>
            <a:pPr lvl="1" eaLnBrk="1" hangingPunct="1">
              <a:lnSpc>
                <a:spcPct val="120000"/>
              </a:lnSpc>
              <a:spcBef>
                <a:spcPct val="30000"/>
              </a:spcBef>
              <a:buClr>
                <a:srgbClr val="0000FF"/>
              </a:buClr>
              <a:buFont typeface="Wingdings" panose="05000000000000000000" pitchFamily="2" charset="2"/>
              <a:buChar char="«"/>
            </a:pPr>
            <a:r>
              <a:rPr kumimoji="1" lang="zh-CN" altLang="en-US" b="1" dirty="0">
                <a:latin typeface="楷体_GB2312" pitchFamily="49" charset="-122"/>
                <a:ea typeface="楷体_GB2312" pitchFamily="49" charset="-122"/>
              </a:rPr>
              <a:t>科学学位以培养博士为目标</a:t>
            </a:r>
          </a:p>
          <a:p>
            <a:pPr lvl="1" eaLnBrk="1" hangingPunct="1">
              <a:lnSpc>
                <a:spcPct val="120000"/>
              </a:lnSpc>
              <a:spcBef>
                <a:spcPct val="30000"/>
              </a:spcBef>
              <a:buClr>
                <a:srgbClr val="0000FF"/>
              </a:buClr>
              <a:buFont typeface="Wingdings" panose="05000000000000000000" pitchFamily="2" charset="2"/>
              <a:buChar char="«"/>
            </a:pPr>
            <a:r>
              <a:rPr kumimoji="1" lang="zh-CN" altLang="en-US" b="1" dirty="0">
                <a:latin typeface="楷体_GB2312" pitchFamily="49" charset="-122"/>
                <a:ea typeface="楷体_GB2312" pitchFamily="49" charset="-122"/>
              </a:rPr>
              <a:t>一体化：本、硕、博</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_Capsules">
  <a:themeElements>
    <a:clrScheme name="6_Capsules 13">
      <a:dk1>
        <a:srgbClr val="FF9966"/>
      </a:dk1>
      <a:lt1>
        <a:srgbClr val="800000"/>
      </a:lt1>
      <a:dk2>
        <a:srgbClr val="660033"/>
      </a:dk2>
      <a:lt2>
        <a:srgbClr val="000000"/>
      </a:lt2>
      <a:accent1>
        <a:srgbClr val="990000"/>
      </a:accent1>
      <a:accent2>
        <a:srgbClr val="FFCC99"/>
      </a:accent2>
      <a:accent3>
        <a:srgbClr val="B8AAAD"/>
      </a:accent3>
      <a:accent4>
        <a:srgbClr val="6C0000"/>
      </a:accent4>
      <a:accent5>
        <a:srgbClr val="CAAAAA"/>
      </a:accent5>
      <a:accent6>
        <a:srgbClr val="E7B98A"/>
      </a:accent6>
      <a:hlink>
        <a:srgbClr val="993300"/>
      </a:hlink>
      <a:folHlink>
        <a:srgbClr val="FFCC99"/>
      </a:folHlink>
    </a:clrScheme>
    <a:fontScheme name="6_Capsules">
      <a:majorFont>
        <a:latin typeface="Baskerville Old Face"/>
        <a:ea typeface="宋体"/>
        <a:cs typeface=""/>
      </a:majorFont>
      <a:minorFont>
        <a:latin typeface="Baskerville Old Face"/>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6_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6_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6_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6_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6_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6_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6_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
      <a:clrScheme name="6_Capsules 9">
        <a:dk1>
          <a:srgbClr val="FFFFCC"/>
        </a:dk1>
        <a:lt1>
          <a:srgbClr val="FFFFFF"/>
        </a:lt1>
        <a:dk2>
          <a:srgbClr val="660033"/>
        </a:dk2>
        <a:lt2>
          <a:srgbClr val="FFFFFF"/>
        </a:lt2>
        <a:accent1>
          <a:srgbClr val="990000"/>
        </a:accent1>
        <a:accent2>
          <a:srgbClr val="FFCC99"/>
        </a:accent2>
        <a:accent3>
          <a:srgbClr val="B8AAAD"/>
        </a:accent3>
        <a:accent4>
          <a:srgbClr val="DADADA"/>
        </a:accent4>
        <a:accent5>
          <a:srgbClr val="CAAAAA"/>
        </a:accent5>
        <a:accent6>
          <a:srgbClr val="E7B98A"/>
        </a:accent6>
        <a:hlink>
          <a:srgbClr val="993300"/>
        </a:hlink>
        <a:folHlink>
          <a:srgbClr val="FFCC99"/>
        </a:folHlink>
      </a:clrScheme>
      <a:clrMap bg1="dk2" tx1="lt1" bg2="dk1" tx2="lt2" accent1="accent1" accent2="accent2" accent3="accent3" accent4="accent4" accent5="accent5" accent6="accent6" hlink="hlink" folHlink="folHlink"/>
    </a:extraClrScheme>
    <a:extraClrScheme>
      <a:clrScheme name="6_Capsules 10">
        <a:dk1>
          <a:srgbClr val="000000"/>
        </a:dk1>
        <a:lt1>
          <a:srgbClr val="660033"/>
        </a:lt1>
        <a:dk2>
          <a:srgbClr val="FFFFFF"/>
        </a:dk2>
        <a:lt2>
          <a:srgbClr val="FFFFCC"/>
        </a:lt2>
        <a:accent1>
          <a:srgbClr val="990000"/>
        </a:accent1>
        <a:accent2>
          <a:srgbClr val="FFCC99"/>
        </a:accent2>
        <a:accent3>
          <a:srgbClr val="B8AAAD"/>
        </a:accent3>
        <a:accent4>
          <a:srgbClr val="000000"/>
        </a:accent4>
        <a:accent5>
          <a:srgbClr val="CAAAAA"/>
        </a:accent5>
        <a:accent6>
          <a:srgbClr val="E7B98A"/>
        </a:accent6>
        <a:hlink>
          <a:srgbClr val="993300"/>
        </a:hlink>
        <a:folHlink>
          <a:srgbClr val="FFCC99"/>
        </a:folHlink>
      </a:clrScheme>
      <a:clrMap bg1="lt1" tx1="dk1" bg2="lt2" tx2="dk2" accent1="accent1" accent2="accent2" accent3="accent3" accent4="accent4" accent5="accent5" accent6="accent6" hlink="hlink" folHlink="folHlink"/>
    </a:extraClrScheme>
    <a:extraClrScheme>
      <a:clrScheme name="6_Capsules 11">
        <a:dk1>
          <a:srgbClr val="FFFFCC"/>
        </a:dk1>
        <a:lt1>
          <a:srgbClr val="FFFFFF"/>
        </a:lt1>
        <a:dk2>
          <a:srgbClr val="660033"/>
        </a:dk2>
        <a:lt2>
          <a:srgbClr val="000000"/>
        </a:lt2>
        <a:accent1>
          <a:srgbClr val="990000"/>
        </a:accent1>
        <a:accent2>
          <a:srgbClr val="FFCC99"/>
        </a:accent2>
        <a:accent3>
          <a:srgbClr val="B8AAAD"/>
        </a:accent3>
        <a:accent4>
          <a:srgbClr val="DADADA"/>
        </a:accent4>
        <a:accent5>
          <a:srgbClr val="CAAAAA"/>
        </a:accent5>
        <a:accent6>
          <a:srgbClr val="E7B98A"/>
        </a:accent6>
        <a:hlink>
          <a:srgbClr val="993300"/>
        </a:hlink>
        <a:folHlink>
          <a:srgbClr val="FFCC99"/>
        </a:folHlink>
      </a:clrScheme>
      <a:clrMap bg1="dk2" tx1="lt1" bg2="dk1" tx2="lt2" accent1="accent1" accent2="accent2" accent3="accent3" accent4="accent4" accent5="accent5" accent6="accent6" hlink="hlink" folHlink="folHlink"/>
    </a:extraClrScheme>
    <a:extraClrScheme>
      <a:clrScheme name="6_Capsules 12">
        <a:dk1>
          <a:srgbClr val="FFFFCC"/>
        </a:dk1>
        <a:lt1>
          <a:srgbClr val="800000"/>
        </a:lt1>
        <a:dk2>
          <a:srgbClr val="660033"/>
        </a:dk2>
        <a:lt2>
          <a:srgbClr val="000000"/>
        </a:lt2>
        <a:accent1>
          <a:srgbClr val="990000"/>
        </a:accent1>
        <a:accent2>
          <a:srgbClr val="FFCC99"/>
        </a:accent2>
        <a:accent3>
          <a:srgbClr val="B8AAAD"/>
        </a:accent3>
        <a:accent4>
          <a:srgbClr val="6C0000"/>
        </a:accent4>
        <a:accent5>
          <a:srgbClr val="CAAAAA"/>
        </a:accent5>
        <a:accent6>
          <a:srgbClr val="E7B98A"/>
        </a:accent6>
        <a:hlink>
          <a:srgbClr val="993300"/>
        </a:hlink>
        <a:folHlink>
          <a:srgbClr val="FFCC99"/>
        </a:folHlink>
      </a:clrScheme>
      <a:clrMap bg1="dk2" tx1="lt1" bg2="dk1" tx2="lt2" accent1="accent1" accent2="accent2" accent3="accent3" accent4="accent4" accent5="accent5" accent6="accent6" hlink="hlink" folHlink="folHlink"/>
    </a:extraClrScheme>
    <a:extraClrScheme>
      <a:clrScheme name="6_Capsules 13">
        <a:dk1>
          <a:srgbClr val="FF9966"/>
        </a:dk1>
        <a:lt1>
          <a:srgbClr val="800000"/>
        </a:lt1>
        <a:dk2>
          <a:srgbClr val="660033"/>
        </a:dk2>
        <a:lt2>
          <a:srgbClr val="000000"/>
        </a:lt2>
        <a:accent1>
          <a:srgbClr val="990000"/>
        </a:accent1>
        <a:accent2>
          <a:srgbClr val="FFCC99"/>
        </a:accent2>
        <a:accent3>
          <a:srgbClr val="B8AAAD"/>
        </a:accent3>
        <a:accent4>
          <a:srgbClr val="6C0000"/>
        </a:accent4>
        <a:accent5>
          <a:srgbClr val="CAAAAA"/>
        </a:accent5>
        <a:accent6>
          <a:srgbClr val="E7B98A"/>
        </a:accent6>
        <a:hlink>
          <a:srgbClr val="993300"/>
        </a:hlink>
        <a:folHlink>
          <a:srgbClr val="FFCC99"/>
        </a:folHlink>
      </a:clrScheme>
      <a:clrMap bg1="dk2" tx1="lt1" bg2="dk1" tx2="lt2" accent1="accent1" accent2="accent2" accent3="accent3" accent4="accent4" accent5="accent5" accent6="accent6" hlink="hlink" folHlink="folHlink"/>
    </a:extraClrScheme>
    <a:extraClrScheme>
      <a:clrScheme name="6_Capsules 14">
        <a:dk1>
          <a:srgbClr val="003300"/>
        </a:dk1>
        <a:lt1>
          <a:srgbClr val="339933"/>
        </a:lt1>
        <a:dk2>
          <a:srgbClr val="000000"/>
        </a:dk2>
        <a:lt2>
          <a:srgbClr val="666633"/>
        </a:lt2>
        <a:accent1>
          <a:srgbClr val="003300"/>
        </a:accent1>
        <a:accent2>
          <a:srgbClr val="99CC00"/>
        </a:accent2>
        <a:accent3>
          <a:srgbClr val="ADCAAD"/>
        </a:accent3>
        <a:accent4>
          <a:srgbClr val="002A00"/>
        </a:accent4>
        <a:accent5>
          <a:srgbClr val="AAADAA"/>
        </a:accent5>
        <a:accent6>
          <a:srgbClr val="8AB900"/>
        </a:accent6>
        <a:hlink>
          <a:srgbClr val="336600"/>
        </a:hlink>
        <a:folHlink>
          <a:srgbClr val="99CC00"/>
        </a:folHlink>
      </a:clrScheme>
      <a:clrMap bg1="lt1" tx1="dk1" bg2="lt2" tx2="dk2" accent1="accent1" accent2="accent2" accent3="accent3" accent4="accent4" accent5="accent5" accent6="accent6" hlink="hlink" folHlink="folHlink"/>
    </a:extraClrScheme>
    <a:extraClrScheme>
      <a:clrScheme name="6_Capsules 15">
        <a:dk1>
          <a:srgbClr val="003300"/>
        </a:dk1>
        <a:lt1>
          <a:srgbClr val="339966"/>
        </a:lt1>
        <a:dk2>
          <a:srgbClr val="000000"/>
        </a:dk2>
        <a:lt2>
          <a:srgbClr val="666633"/>
        </a:lt2>
        <a:accent1>
          <a:srgbClr val="003300"/>
        </a:accent1>
        <a:accent2>
          <a:srgbClr val="99CC00"/>
        </a:accent2>
        <a:accent3>
          <a:srgbClr val="ADCAB8"/>
        </a:accent3>
        <a:accent4>
          <a:srgbClr val="002A00"/>
        </a:accent4>
        <a:accent5>
          <a:srgbClr val="AAADAA"/>
        </a:accent5>
        <a:accent6>
          <a:srgbClr val="8AB900"/>
        </a:accent6>
        <a:hlink>
          <a:srgbClr val="336600"/>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主题">
  <a:themeElements>
    <a:clrScheme name="都市">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1238</TotalTime>
  <Words>2676</Words>
  <Application>Microsoft Office PowerPoint</Application>
  <PresentationFormat>全屏显示(4:3)</PresentationFormat>
  <Paragraphs>461</Paragraphs>
  <Slides>34</Slides>
  <Notes>3</Notes>
  <HiddenSlides>0</HiddenSlides>
  <MMClips>0</MMClips>
  <ScaleCrop>false</ScaleCrop>
  <HeadingPairs>
    <vt:vector size="8" baseType="variant">
      <vt:variant>
        <vt:lpstr>已用的字体</vt:lpstr>
      </vt:variant>
      <vt:variant>
        <vt:i4>11</vt:i4>
      </vt:variant>
      <vt:variant>
        <vt:lpstr>主题</vt:lpstr>
      </vt:variant>
      <vt:variant>
        <vt:i4>3</vt:i4>
      </vt:variant>
      <vt:variant>
        <vt:lpstr>嵌入 OLE 服务器</vt:lpstr>
      </vt:variant>
      <vt:variant>
        <vt:i4>1</vt:i4>
      </vt:variant>
      <vt:variant>
        <vt:lpstr>幻灯片标题</vt:lpstr>
      </vt:variant>
      <vt:variant>
        <vt:i4>34</vt:i4>
      </vt:variant>
    </vt:vector>
  </HeadingPairs>
  <TitlesOfParts>
    <vt:vector size="49" baseType="lpstr">
      <vt:lpstr>黑体</vt:lpstr>
      <vt:lpstr>华文行楷</vt:lpstr>
      <vt:lpstr>宋体</vt:lpstr>
      <vt:lpstr>微软雅黑</vt:lpstr>
      <vt:lpstr>幼圆</vt:lpstr>
      <vt:lpstr>Arial</vt:lpstr>
      <vt:lpstr>Baskerville Old Face</vt:lpstr>
      <vt:lpstr>Calibri</vt:lpstr>
      <vt:lpstr>Times New Roman</vt:lpstr>
      <vt:lpstr>Wingdings</vt:lpstr>
      <vt:lpstr>楷体_GB2312</vt:lpstr>
      <vt:lpstr>Office 主题</vt:lpstr>
      <vt:lpstr>6_Capsules</vt:lpstr>
      <vt:lpstr>1_Office 主题</vt:lpstr>
      <vt:lpstr>图表</vt:lpstr>
      <vt:lpstr>研究生培养的目标与举措</vt:lpstr>
      <vt:lpstr>目录</vt:lpstr>
      <vt:lpstr>研究生培养目标</vt:lpstr>
      <vt:lpstr>研究生培养的举措</vt:lpstr>
      <vt:lpstr>培养方面——着力两手抓！</vt:lpstr>
      <vt:lpstr>学位标准</vt:lpstr>
      <vt:lpstr>PowerPoint 演示文稿</vt:lpstr>
      <vt:lpstr>1. 培养方案</vt:lpstr>
      <vt:lpstr>硕博一体化模式</vt:lpstr>
      <vt:lpstr>硕士培养模式——服务于博士培养</vt:lpstr>
      <vt:lpstr>普通博士培养模式——补充</vt:lpstr>
      <vt:lpstr>2、硕转博</vt:lpstr>
      <vt:lpstr>（1）选拔对象范围</vt:lpstr>
      <vt:lpstr>（2）选拔对象条件</vt:lpstr>
      <vt:lpstr>3、研究生教育创新计划</vt:lpstr>
      <vt:lpstr>学校研究生教育创新计划</vt:lpstr>
      <vt:lpstr>PowerPoint 演示文稿</vt:lpstr>
      <vt:lpstr>4、学位标准修订</vt:lpstr>
      <vt:lpstr>学位标准的层次</vt:lpstr>
      <vt:lpstr>关键能力要求</vt:lpstr>
      <vt:lpstr>关键能力要求</vt:lpstr>
      <vt:lpstr>高质量的学位标准</vt:lpstr>
      <vt:lpstr>5、培养质量</vt:lpstr>
      <vt:lpstr>PowerPoint 演示文稿</vt:lpstr>
      <vt:lpstr>影响因子</vt:lpstr>
      <vt:lpstr>6、奖助体系</vt:lpstr>
      <vt:lpstr>研究生助教岗位</vt:lpstr>
      <vt:lpstr>PowerPoint 演示文稿</vt:lpstr>
      <vt:lpstr>研究生助研岗位</vt:lpstr>
      <vt:lpstr>研究生助研岗位</vt:lpstr>
      <vt:lpstr>研究生助研岗位</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jibaogu</dc:creator>
  <cp:lastModifiedBy>jibao</cp:lastModifiedBy>
  <cp:revision>530</cp:revision>
  <cp:lastPrinted>2013-08-29T01:05:54Z</cp:lastPrinted>
  <dcterms:modified xsi:type="dcterms:W3CDTF">2013-09-04T03:58:32Z</dcterms:modified>
</cp:coreProperties>
</file>